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311" r:id="rId8"/>
    <p:sldId id="313" r:id="rId9"/>
    <p:sldId id="314" r:id="rId10"/>
    <p:sldId id="315" r:id="rId11"/>
    <p:sldId id="316" r:id="rId12"/>
    <p:sldId id="317" r:id="rId13"/>
    <p:sldId id="318" r:id="rId14"/>
    <p:sldId id="319" r:id="rId15"/>
    <p:sldId id="320" r:id="rId16"/>
    <p:sldId id="321" r:id="rId17"/>
    <p:sldId id="322" r:id="rId18"/>
    <p:sldId id="323" r:id="rId19"/>
    <p:sldId id="324" r:id="rId20"/>
    <p:sldId id="325" r:id="rId21"/>
    <p:sldId id="326" r:id="rId22"/>
    <p:sldId id="328" r:id="rId23"/>
    <p:sldId id="329" r:id="rId24"/>
    <p:sldId id="269" r:id="rId2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2949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515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7117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4594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147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5176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3519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854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9787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1801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8538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415BB-0D7F-47B6-AE74-2B1F1C77EEE6}" type="datetimeFigureOut">
              <a:rPr lang="zh-TW" altLang="en-US" smtClean="0"/>
              <a:t>2020/11/10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E0739-B3A2-4248-8333-E706D6780C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0945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MAS</a:t>
            </a:r>
            <a:r>
              <a:rPr lang="zh-TW" altLang="en-US" dirty="0" smtClean="0"/>
              <a:t>標籤辨識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5876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4446" y="219808"/>
            <a:ext cx="4237892" cy="6409592"/>
          </a:xfrm>
        </p:spPr>
        <p:txBody>
          <a:bodyPr>
            <a:normAutofit fontScale="62500" lnSpcReduction="20000"/>
          </a:bodyPr>
          <a:lstStyle/>
          <a:p>
            <a:r>
              <a:rPr lang="en-US" altLang="zh-TW" dirty="0"/>
              <a:t>from </a:t>
            </a:r>
            <a:r>
              <a:rPr lang="en-US" altLang="zh-TW" dirty="0" err="1"/>
              <a:t>joblib</a:t>
            </a:r>
            <a:r>
              <a:rPr lang="en-US" altLang="zh-TW" dirty="0"/>
              <a:t> import dump, load</a:t>
            </a:r>
          </a:p>
          <a:p>
            <a:endParaRPr lang="en-US" altLang="zh-TW" dirty="0"/>
          </a:p>
          <a:p>
            <a:r>
              <a:rPr lang="en-US" altLang="zh-TW" dirty="0"/>
              <a:t>dump(data, '</a:t>
            </a:r>
            <a:r>
              <a:rPr lang="en-US" altLang="zh-TW" dirty="0" err="1"/>
              <a:t>data.joblib</a:t>
            </a:r>
            <a:r>
              <a:rPr lang="en-US" altLang="zh-TW" dirty="0"/>
              <a:t>')</a:t>
            </a:r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#data = load('</a:t>
            </a:r>
            <a:r>
              <a:rPr lang="en-US" altLang="zh-TW" dirty="0" err="1"/>
              <a:t>data.joblib</a:t>
            </a:r>
            <a:r>
              <a:rPr lang="en-US" altLang="zh-TW" dirty="0"/>
              <a:t>')</a:t>
            </a:r>
          </a:p>
          <a:p>
            <a:endParaRPr lang="en-US" altLang="zh-TW" dirty="0"/>
          </a:p>
          <a:p>
            <a:r>
              <a:rPr lang="en-US" altLang="zh-TW" dirty="0"/>
              <a:t>dump(labels, '</a:t>
            </a:r>
            <a:r>
              <a:rPr lang="en-US" altLang="zh-TW" dirty="0" err="1"/>
              <a:t>labels.joblib</a:t>
            </a:r>
            <a:r>
              <a:rPr lang="en-US" altLang="zh-TW" dirty="0"/>
              <a:t>')</a:t>
            </a:r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#labels = load('</a:t>
            </a:r>
            <a:r>
              <a:rPr lang="en-US" altLang="zh-TW" dirty="0" err="1"/>
              <a:t>labels.joblib</a:t>
            </a:r>
            <a:r>
              <a:rPr lang="en-US" altLang="zh-TW" dirty="0"/>
              <a:t>')</a:t>
            </a:r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# convert the data and labels to </a:t>
            </a:r>
            <a:r>
              <a:rPr lang="en-US" altLang="zh-TW" dirty="0" err="1"/>
              <a:t>NumPy</a:t>
            </a:r>
            <a:r>
              <a:rPr lang="en-US" altLang="zh-TW" dirty="0"/>
              <a:t> arrays while scaling the </a:t>
            </a:r>
            <a:r>
              <a:rPr lang="en-US" altLang="zh-TW" dirty="0" smtClean="0"/>
              <a:t>pixel(</a:t>
            </a:r>
            <a:r>
              <a:rPr lang="zh-TW" altLang="zh-TW" sz="2500" dirty="0" smtClean="0">
                <a:solidFill>
                  <a:srgbClr val="222222"/>
                </a:solidFill>
                <a:latin typeface="Arial Unicode MS"/>
                <a:ea typeface="inherit"/>
              </a:rPr>
              <a:t>在</a:t>
            </a:r>
            <a:r>
              <a:rPr lang="zh-TW" altLang="zh-TW" sz="2500" dirty="0">
                <a:solidFill>
                  <a:srgbClr val="222222"/>
                </a:solidFill>
                <a:latin typeface="Arial Unicode MS"/>
                <a:ea typeface="inherit"/>
              </a:rPr>
              <a:t>縮放像素的同時將數據和標籤轉換為NumPy數組</a:t>
            </a:r>
            <a:r>
              <a:rPr lang="zh-TW" altLang="zh-TW" sz="2500" dirty="0"/>
              <a:t> </a:t>
            </a:r>
            <a:r>
              <a:rPr lang="en-US" altLang="zh-TW" sz="2500" dirty="0" smtClean="0"/>
              <a:t>)</a:t>
            </a:r>
            <a:endParaRPr lang="en-US" altLang="zh-TW" sz="2500" dirty="0"/>
          </a:p>
          <a:p>
            <a:r>
              <a:rPr lang="en-US" altLang="zh-TW" dirty="0"/>
              <a:t># intensities to the range [0, 255</a:t>
            </a:r>
            <a:r>
              <a:rPr lang="en-US" altLang="zh-TW" dirty="0" smtClean="0"/>
              <a:t>](</a:t>
            </a:r>
            <a:r>
              <a:rPr lang="zh-TW" altLang="en-US" dirty="0" smtClean="0"/>
              <a:t>將範圍縮在</a:t>
            </a:r>
            <a:r>
              <a:rPr lang="en-US" altLang="zh-TW" dirty="0" smtClean="0"/>
              <a:t>0-255)</a:t>
            </a:r>
            <a:endParaRPr lang="en-US" altLang="zh-TW" dirty="0"/>
          </a:p>
          <a:p>
            <a:r>
              <a:rPr lang="en-US" altLang="zh-TW" dirty="0"/>
              <a:t>data = </a:t>
            </a:r>
            <a:r>
              <a:rPr lang="en-US" altLang="zh-TW" dirty="0" err="1"/>
              <a:t>np.array</a:t>
            </a:r>
            <a:r>
              <a:rPr lang="en-US" altLang="zh-TW" dirty="0"/>
              <a:t>(data) / 255.0</a:t>
            </a:r>
          </a:p>
          <a:p>
            <a:endParaRPr lang="en-US" altLang="zh-TW" dirty="0"/>
          </a:p>
          <a:p>
            <a:r>
              <a:rPr lang="en-US" altLang="zh-TW" dirty="0"/>
              <a:t>labels = </a:t>
            </a:r>
            <a:r>
              <a:rPr lang="en-US" altLang="zh-TW" dirty="0" err="1"/>
              <a:t>np.array</a:t>
            </a:r>
            <a:r>
              <a:rPr lang="en-US" altLang="zh-TW" dirty="0"/>
              <a:t>(labels)</a:t>
            </a:r>
          </a:p>
          <a:p>
            <a:endParaRPr lang="en-US" altLang="zh-TW" dirty="0"/>
          </a:p>
          <a:p>
            <a:r>
              <a:rPr lang="en-US" altLang="zh-TW" dirty="0" smtClean="0"/>
              <a:t>labels1=labels</a:t>
            </a:r>
            <a:endParaRPr lang="en-US" altLang="zh-TW" dirty="0"/>
          </a:p>
        </p:txBody>
      </p:sp>
      <p:pic>
        <p:nvPicPr>
          <p:cNvPr id="4" name="內容版面配置區 8"/>
          <p:cNvPicPr>
            <a:picLocks noChangeAspect="1"/>
          </p:cNvPicPr>
          <p:nvPr/>
        </p:nvPicPr>
        <p:blipFill rotWithShape="1">
          <a:blip r:embed="rId2"/>
          <a:srcRect l="58032" t="12399" r="256" b="53049"/>
          <a:stretch/>
        </p:blipFill>
        <p:spPr>
          <a:xfrm>
            <a:off x="4879732" y="3288324"/>
            <a:ext cx="7000790" cy="3261946"/>
          </a:xfrm>
          <a:prstGeom prst="rect">
            <a:avLst/>
          </a:prstGeom>
        </p:spPr>
      </p:pic>
      <p:cxnSp>
        <p:nvCxnSpPr>
          <p:cNvPr id="6" name="直線單箭頭接點 5"/>
          <p:cNvCxnSpPr/>
          <p:nvPr/>
        </p:nvCxnSpPr>
        <p:spPr>
          <a:xfrm flipV="1">
            <a:off x="3846635" y="4519246"/>
            <a:ext cx="914400" cy="461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3479555" y="888023"/>
            <a:ext cx="2622307" cy="316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把</a:t>
            </a:r>
            <a:r>
              <a:rPr lang="en-US" altLang="zh-TW" dirty="0" smtClean="0"/>
              <a:t>data</a:t>
            </a:r>
            <a:r>
              <a:rPr lang="zh-TW" altLang="en-US" dirty="0" smtClean="0"/>
              <a:t>資料存成</a:t>
            </a:r>
            <a:r>
              <a:rPr lang="en-US" altLang="zh-TW" dirty="0" err="1" smtClean="0"/>
              <a:t>joblib</a:t>
            </a:r>
            <a:r>
              <a:rPr lang="zh-TW" altLang="en-US" dirty="0" smtClean="0"/>
              <a:t>檔</a:t>
            </a:r>
            <a:endParaRPr lang="zh-TW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3693501" y="2554166"/>
            <a:ext cx="2622307" cy="316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把</a:t>
            </a:r>
            <a:r>
              <a:rPr lang="en-US" altLang="zh-TW" dirty="0" smtClean="0"/>
              <a:t>labels</a:t>
            </a:r>
            <a:r>
              <a:rPr lang="zh-TW" altLang="en-US" dirty="0" smtClean="0"/>
              <a:t>資料存成</a:t>
            </a:r>
            <a:r>
              <a:rPr lang="en-US" altLang="zh-TW" dirty="0" err="1" smtClean="0"/>
              <a:t>joblib</a:t>
            </a:r>
            <a:r>
              <a:rPr lang="zh-TW" altLang="en-US" dirty="0" smtClean="0"/>
              <a:t>檔</a:t>
            </a:r>
            <a:endParaRPr lang="zh-TW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6805978" y="1691054"/>
            <a:ext cx="3542568" cy="316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之後可以把存好的檔案直接使用</a:t>
            </a:r>
            <a:endParaRPr lang="zh-TW" altLang="en-US" dirty="0"/>
          </a:p>
        </p:txBody>
      </p:sp>
      <p:cxnSp>
        <p:nvCxnSpPr>
          <p:cNvPr id="14" name="直線單箭頭接點 13"/>
          <p:cNvCxnSpPr/>
          <p:nvPr/>
        </p:nvCxnSpPr>
        <p:spPr>
          <a:xfrm>
            <a:off x="6315808" y="1046285"/>
            <a:ext cx="490170" cy="518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/>
          <p:cNvCxnSpPr/>
          <p:nvPr/>
        </p:nvCxnSpPr>
        <p:spPr>
          <a:xfrm flipV="1">
            <a:off x="6462346" y="2180492"/>
            <a:ext cx="343632" cy="4747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630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endParaRPr lang="en-US" altLang="zh-TW" dirty="0"/>
          </a:p>
          <a:p>
            <a:r>
              <a:rPr lang="en-US" altLang="zh-TW" dirty="0"/>
              <a:t># Encoding categorical data more than 2 values</a:t>
            </a:r>
          </a:p>
          <a:p>
            <a:r>
              <a:rPr lang="en-US" altLang="zh-TW" dirty="0"/>
              <a:t># Encoding the Independent Variable</a:t>
            </a:r>
          </a:p>
          <a:p>
            <a:endParaRPr lang="en-US" altLang="zh-TW" dirty="0"/>
          </a:p>
          <a:p>
            <a:r>
              <a:rPr lang="en-US" altLang="zh-TW" dirty="0"/>
              <a:t>from </a:t>
            </a:r>
            <a:r>
              <a:rPr lang="en-US" altLang="zh-TW" dirty="0" err="1"/>
              <a:t>sklearn.preprocessing</a:t>
            </a:r>
            <a:r>
              <a:rPr lang="en-US" altLang="zh-TW" dirty="0"/>
              <a:t> import </a:t>
            </a:r>
            <a:r>
              <a:rPr lang="en-US" altLang="zh-TW" dirty="0" err="1"/>
              <a:t>LabelEncoder</a:t>
            </a:r>
            <a:r>
              <a:rPr lang="en-US" altLang="zh-TW" dirty="0"/>
              <a:t>, </a:t>
            </a:r>
            <a:r>
              <a:rPr lang="en-US" altLang="zh-TW" dirty="0" err="1"/>
              <a:t>OneHotEncoder</a:t>
            </a:r>
            <a:endParaRPr lang="en-US" altLang="zh-TW" dirty="0"/>
          </a:p>
          <a:p>
            <a:r>
              <a:rPr lang="en-US" altLang="zh-TW" dirty="0" err="1"/>
              <a:t>labelencoder_X</a:t>
            </a:r>
            <a:r>
              <a:rPr lang="en-US" altLang="zh-TW" dirty="0"/>
              <a:t> = </a:t>
            </a:r>
            <a:r>
              <a:rPr lang="en-US" altLang="zh-TW" dirty="0" err="1"/>
              <a:t>LabelEncoder</a:t>
            </a:r>
            <a:r>
              <a:rPr lang="en-US" altLang="zh-TW" dirty="0"/>
              <a:t>()</a:t>
            </a:r>
          </a:p>
          <a:p>
            <a:endParaRPr lang="en-US" altLang="zh-TW" dirty="0"/>
          </a:p>
          <a:p>
            <a:r>
              <a:rPr lang="en-US" altLang="zh-TW" dirty="0"/>
              <a:t>labels = </a:t>
            </a:r>
            <a:r>
              <a:rPr lang="en-US" altLang="zh-TW" dirty="0" err="1"/>
              <a:t>labelencoder_X.fit_transform</a:t>
            </a:r>
            <a:r>
              <a:rPr lang="en-US" altLang="zh-TW" dirty="0"/>
              <a:t>(labels)</a:t>
            </a:r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labels = </a:t>
            </a:r>
            <a:r>
              <a:rPr lang="en-US" altLang="zh-TW" dirty="0" err="1"/>
              <a:t>to_categorical</a:t>
            </a:r>
            <a:r>
              <a:rPr lang="en-US" altLang="zh-TW" dirty="0"/>
              <a:t>(labels)</a:t>
            </a:r>
          </a:p>
          <a:p>
            <a:endParaRPr lang="en-US" altLang="zh-TW" dirty="0"/>
          </a:p>
          <a:p>
            <a:r>
              <a:rPr lang="en-US" altLang="zh-TW" dirty="0"/>
              <a:t>#X = </a:t>
            </a:r>
            <a:r>
              <a:rPr lang="en-US" altLang="zh-TW" dirty="0" err="1"/>
              <a:t>onehotencoder.fit_transform</a:t>
            </a:r>
            <a:r>
              <a:rPr lang="en-US" altLang="zh-TW" dirty="0"/>
              <a:t>(X).</a:t>
            </a:r>
            <a:r>
              <a:rPr lang="en-US" altLang="zh-TW" dirty="0" err="1"/>
              <a:t>toarray</a:t>
            </a:r>
            <a:r>
              <a:rPr lang="en-US" altLang="zh-TW" dirty="0"/>
              <a:t>()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內容版面配置區 11"/>
          <p:cNvPicPr>
            <a:picLocks noChangeAspect="1"/>
          </p:cNvPicPr>
          <p:nvPr/>
        </p:nvPicPr>
        <p:blipFill rotWithShape="1">
          <a:blip r:embed="rId2"/>
          <a:srcRect l="57919" t="12196" r="27" b="49614"/>
          <a:stretch/>
        </p:blipFill>
        <p:spPr>
          <a:xfrm>
            <a:off x="5751520" y="3543301"/>
            <a:ext cx="6162057" cy="3147646"/>
          </a:xfrm>
          <a:prstGeom prst="rect">
            <a:avLst/>
          </a:prstGeom>
        </p:spPr>
      </p:pic>
      <p:cxnSp>
        <p:nvCxnSpPr>
          <p:cNvPr id="6" name="直線單箭頭接點 5"/>
          <p:cNvCxnSpPr/>
          <p:nvPr/>
        </p:nvCxnSpPr>
        <p:spPr>
          <a:xfrm>
            <a:off x="4088423" y="5143500"/>
            <a:ext cx="1529862" cy="1033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835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切資料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/>
              <a:t># partition the data into training and testing splits using 80% of</a:t>
            </a:r>
          </a:p>
          <a:p>
            <a:r>
              <a:rPr lang="en-US" altLang="zh-TW" dirty="0"/>
              <a:t># the data for training and the remaining 20% for testing</a:t>
            </a:r>
          </a:p>
          <a:p>
            <a:r>
              <a:rPr lang="en-US" altLang="zh-TW" dirty="0"/>
              <a:t>(</a:t>
            </a:r>
            <a:r>
              <a:rPr lang="en-US" altLang="zh-TW" dirty="0" err="1"/>
              <a:t>trainX</a:t>
            </a:r>
            <a:r>
              <a:rPr lang="en-US" altLang="zh-TW" dirty="0"/>
              <a:t>, </a:t>
            </a:r>
            <a:r>
              <a:rPr lang="en-US" altLang="zh-TW" dirty="0" err="1"/>
              <a:t>testX</a:t>
            </a:r>
            <a:r>
              <a:rPr lang="en-US" altLang="zh-TW" dirty="0"/>
              <a:t>, </a:t>
            </a:r>
            <a:r>
              <a:rPr lang="en-US" altLang="zh-TW" dirty="0" err="1"/>
              <a:t>trainY</a:t>
            </a:r>
            <a:r>
              <a:rPr lang="en-US" altLang="zh-TW" dirty="0"/>
              <a:t>, </a:t>
            </a:r>
            <a:r>
              <a:rPr lang="en-US" altLang="zh-TW" dirty="0" err="1"/>
              <a:t>testY</a:t>
            </a:r>
            <a:r>
              <a:rPr lang="en-US" altLang="zh-TW" dirty="0"/>
              <a:t>) = </a:t>
            </a:r>
            <a:r>
              <a:rPr lang="en-US" altLang="zh-TW" dirty="0" err="1"/>
              <a:t>train_test_split</a:t>
            </a:r>
            <a:r>
              <a:rPr lang="en-US" altLang="zh-TW" dirty="0"/>
              <a:t>(data, labels,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test_size</a:t>
            </a:r>
            <a:r>
              <a:rPr lang="en-US" altLang="zh-TW" dirty="0"/>
              <a:t>=0.20, stratify=labels, </a:t>
            </a:r>
            <a:r>
              <a:rPr lang="en-US" altLang="zh-TW" dirty="0" err="1"/>
              <a:t>random_state</a:t>
            </a:r>
            <a:r>
              <a:rPr lang="en-US" altLang="zh-TW" dirty="0"/>
              <a:t>=42)</a:t>
            </a:r>
          </a:p>
          <a:p>
            <a:endParaRPr lang="en-US" altLang="zh-TW" dirty="0"/>
          </a:p>
          <a:p>
            <a:r>
              <a:rPr lang="en-US" altLang="zh-TW" dirty="0"/>
              <a:t># initialize the training data augmentation object</a:t>
            </a:r>
          </a:p>
          <a:p>
            <a:r>
              <a:rPr lang="en-US" altLang="zh-TW" dirty="0" err="1"/>
              <a:t>trainAug</a:t>
            </a:r>
            <a:r>
              <a:rPr lang="en-US" altLang="zh-TW" dirty="0"/>
              <a:t> = </a:t>
            </a:r>
            <a:r>
              <a:rPr lang="en-US" altLang="zh-TW" dirty="0" err="1"/>
              <a:t>ImageDataGenerator</a:t>
            </a:r>
            <a:r>
              <a:rPr lang="en-US" altLang="zh-TW" dirty="0"/>
              <a:t>(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rotation_range</a:t>
            </a:r>
            <a:r>
              <a:rPr lang="en-US" altLang="zh-TW" dirty="0"/>
              <a:t>=15,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fill_mode</a:t>
            </a:r>
            <a:r>
              <a:rPr lang="en-US" altLang="zh-TW" dirty="0"/>
              <a:t>="nearest")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4374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altLang="zh-TW" dirty="0"/>
              <a:t># load the VGG16 network, ensuring the head FC layer sets are left</a:t>
            </a:r>
          </a:p>
          <a:p>
            <a:r>
              <a:rPr lang="en-US" altLang="zh-TW" dirty="0"/>
              <a:t># off</a:t>
            </a:r>
            <a:endParaRPr lang="zh-TW" altLang="en-US" dirty="0"/>
          </a:p>
          <a:p>
            <a:endParaRPr lang="en-US" altLang="zh-TW" dirty="0" smtClean="0"/>
          </a:p>
          <a:p>
            <a:r>
              <a:rPr lang="en-US" altLang="zh-TW" dirty="0" err="1"/>
              <a:t>baseModel</a:t>
            </a:r>
            <a:r>
              <a:rPr lang="en-US" altLang="zh-TW" dirty="0"/>
              <a:t> = VGG16(weights="</a:t>
            </a:r>
            <a:r>
              <a:rPr lang="en-US" altLang="zh-TW" dirty="0" err="1"/>
              <a:t>imagenet</a:t>
            </a:r>
            <a:r>
              <a:rPr lang="en-US" altLang="zh-TW" dirty="0"/>
              <a:t>", </a:t>
            </a:r>
            <a:r>
              <a:rPr lang="en-US" altLang="zh-TW" dirty="0" err="1"/>
              <a:t>include_top</a:t>
            </a:r>
            <a:r>
              <a:rPr lang="en-US" altLang="zh-TW" dirty="0"/>
              <a:t>=False,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input_tensor</a:t>
            </a:r>
            <a:r>
              <a:rPr lang="en-US" altLang="zh-TW" dirty="0"/>
              <a:t>=Input(shape=(224, 224, 3)))</a:t>
            </a:r>
          </a:p>
          <a:p>
            <a:endParaRPr lang="en-US" altLang="zh-TW" dirty="0"/>
          </a:p>
          <a:p>
            <a:r>
              <a:rPr lang="en-US" altLang="zh-TW" dirty="0"/>
              <a:t># construct the head of the model that will be placed on top of the</a:t>
            </a:r>
          </a:p>
          <a:p>
            <a:r>
              <a:rPr lang="en-US" altLang="zh-TW" dirty="0"/>
              <a:t># the base model</a:t>
            </a:r>
          </a:p>
          <a:p>
            <a:r>
              <a:rPr lang="en-US" altLang="zh-TW" dirty="0" err="1"/>
              <a:t>headModel</a:t>
            </a:r>
            <a:r>
              <a:rPr lang="en-US" altLang="zh-TW" dirty="0"/>
              <a:t> = </a:t>
            </a:r>
            <a:r>
              <a:rPr lang="en-US" altLang="zh-TW" dirty="0" err="1"/>
              <a:t>baseModel.output</a:t>
            </a:r>
            <a:endParaRPr lang="en-US" altLang="zh-TW" dirty="0"/>
          </a:p>
          <a:p>
            <a:r>
              <a:rPr lang="en-US" altLang="zh-TW" dirty="0" err="1"/>
              <a:t>headModel</a:t>
            </a:r>
            <a:r>
              <a:rPr lang="en-US" altLang="zh-TW" dirty="0"/>
              <a:t> = AveragePooling2D(</a:t>
            </a:r>
            <a:r>
              <a:rPr lang="en-US" altLang="zh-TW" dirty="0" err="1"/>
              <a:t>pool_size</a:t>
            </a:r>
            <a:r>
              <a:rPr lang="en-US" altLang="zh-TW" dirty="0"/>
              <a:t>=(4, 4))(</a:t>
            </a:r>
            <a:r>
              <a:rPr lang="en-US" altLang="zh-TW" dirty="0" err="1"/>
              <a:t>headModel</a:t>
            </a:r>
            <a:r>
              <a:rPr lang="en-US" altLang="zh-TW" dirty="0"/>
              <a:t>)</a:t>
            </a:r>
          </a:p>
          <a:p>
            <a:r>
              <a:rPr lang="en-US" altLang="zh-TW" dirty="0" err="1"/>
              <a:t>headModel</a:t>
            </a:r>
            <a:r>
              <a:rPr lang="en-US" altLang="zh-TW" dirty="0"/>
              <a:t> = Flatten(name="flatten")(</a:t>
            </a:r>
            <a:r>
              <a:rPr lang="en-US" altLang="zh-TW" dirty="0" err="1"/>
              <a:t>headModel</a:t>
            </a:r>
            <a:r>
              <a:rPr lang="en-US" altLang="zh-TW" dirty="0"/>
              <a:t>)</a:t>
            </a:r>
          </a:p>
          <a:p>
            <a:r>
              <a:rPr lang="en-US" altLang="zh-TW" dirty="0" err="1"/>
              <a:t>headModel</a:t>
            </a:r>
            <a:r>
              <a:rPr lang="en-US" altLang="zh-TW" dirty="0"/>
              <a:t> = Dense(64, activation="</a:t>
            </a:r>
            <a:r>
              <a:rPr lang="en-US" altLang="zh-TW" dirty="0" err="1"/>
              <a:t>relu</a:t>
            </a:r>
            <a:r>
              <a:rPr lang="en-US" altLang="zh-TW" dirty="0"/>
              <a:t>")(</a:t>
            </a:r>
            <a:r>
              <a:rPr lang="en-US" altLang="zh-TW" dirty="0" err="1"/>
              <a:t>headModel</a:t>
            </a:r>
            <a:r>
              <a:rPr lang="en-US" altLang="zh-TW" dirty="0"/>
              <a:t>)</a:t>
            </a:r>
          </a:p>
          <a:p>
            <a:r>
              <a:rPr lang="en-US" altLang="zh-TW" dirty="0" err="1"/>
              <a:t>headModel</a:t>
            </a:r>
            <a:r>
              <a:rPr lang="en-US" altLang="zh-TW" dirty="0"/>
              <a:t> = Dropout(0.5)(</a:t>
            </a:r>
            <a:r>
              <a:rPr lang="en-US" altLang="zh-TW" dirty="0" err="1"/>
              <a:t>headModel</a:t>
            </a:r>
            <a:r>
              <a:rPr lang="en-US" altLang="zh-TW" dirty="0"/>
              <a:t>)</a:t>
            </a:r>
          </a:p>
          <a:p>
            <a:r>
              <a:rPr lang="en-US" altLang="zh-TW" dirty="0" err="1"/>
              <a:t>headModel</a:t>
            </a:r>
            <a:r>
              <a:rPr lang="en-US" altLang="zh-TW" dirty="0"/>
              <a:t> = Dense(3, activation="</a:t>
            </a:r>
            <a:r>
              <a:rPr lang="en-US" altLang="zh-TW" dirty="0" err="1"/>
              <a:t>softmax</a:t>
            </a:r>
            <a:r>
              <a:rPr lang="en-US" altLang="zh-TW" dirty="0"/>
              <a:t>")(</a:t>
            </a:r>
            <a:r>
              <a:rPr lang="en-US" altLang="zh-TW" dirty="0" err="1"/>
              <a:t>headModel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4" name="內容版面配置區 15"/>
          <p:cNvPicPr>
            <a:picLocks noChangeAspect="1"/>
          </p:cNvPicPr>
          <p:nvPr/>
        </p:nvPicPr>
        <p:blipFill rotWithShape="1">
          <a:blip r:embed="rId2"/>
          <a:srcRect l="58259" t="12399" r="710" b="47997"/>
          <a:stretch/>
        </p:blipFill>
        <p:spPr>
          <a:xfrm>
            <a:off x="6638193" y="3050931"/>
            <a:ext cx="5263049" cy="2857500"/>
          </a:xfrm>
          <a:prstGeom prst="rect">
            <a:avLst/>
          </a:prstGeom>
        </p:spPr>
      </p:pic>
      <p:cxnSp>
        <p:nvCxnSpPr>
          <p:cNvPr id="6" name="直線單箭頭接點 5"/>
          <p:cNvCxnSpPr/>
          <p:nvPr/>
        </p:nvCxnSpPr>
        <p:spPr>
          <a:xfrm flipV="1">
            <a:off x="3894992" y="4158762"/>
            <a:ext cx="2637693" cy="61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287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# place the head FC model on top of the base model (this will become</a:t>
            </a:r>
          </a:p>
          <a:p>
            <a:r>
              <a:rPr lang="en-US" altLang="zh-TW" dirty="0"/>
              <a:t># the actual model we will train)</a:t>
            </a:r>
          </a:p>
          <a:p>
            <a:r>
              <a:rPr lang="en-US" altLang="zh-TW" dirty="0"/>
              <a:t>model = Model(inputs=</a:t>
            </a:r>
            <a:r>
              <a:rPr lang="en-US" altLang="zh-TW" dirty="0" err="1"/>
              <a:t>baseModel.input</a:t>
            </a:r>
            <a:r>
              <a:rPr lang="en-US" altLang="zh-TW" dirty="0"/>
              <a:t>, outputs=</a:t>
            </a:r>
            <a:r>
              <a:rPr lang="en-US" altLang="zh-TW" dirty="0" err="1"/>
              <a:t>headModel</a:t>
            </a:r>
            <a:r>
              <a:rPr lang="en-US" altLang="zh-TW" dirty="0"/>
              <a:t>)</a:t>
            </a:r>
          </a:p>
          <a:p>
            <a:endParaRPr lang="en-US" altLang="zh-TW" dirty="0"/>
          </a:p>
          <a:p>
            <a:r>
              <a:rPr lang="en-US" altLang="zh-TW" dirty="0"/>
              <a:t>INIT_LR = 1e-3</a:t>
            </a:r>
          </a:p>
          <a:p>
            <a:r>
              <a:rPr lang="en-US" altLang="zh-TW" dirty="0"/>
              <a:t>EPOCHS = 25</a:t>
            </a:r>
          </a:p>
          <a:p>
            <a:r>
              <a:rPr lang="en-US" altLang="zh-TW" dirty="0"/>
              <a:t>BS = 8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00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TW" dirty="0"/>
              <a:t># loop over all layers in the base model and freeze them so they will</a:t>
            </a:r>
          </a:p>
          <a:p>
            <a:r>
              <a:rPr lang="en-US" altLang="zh-TW" dirty="0"/>
              <a:t># *not* be updated during the first training process</a:t>
            </a:r>
          </a:p>
          <a:p>
            <a:r>
              <a:rPr lang="en-US" altLang="zh-TW" dirty="0"/>
              <a:t>for layer in </a:t>
            </a:r>
            <a:r>
              <a:rPr lang="en-US" altLang="zh-TW" dirty="0" err="1"/>
              <a:t>baseModel.layers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layer.trainable</a:t>
            </a:r>
            <a:r>
              <a:rPr lang="en-US" altLang="zh-TW" dirty="0"/>
              <a:t> = False</a:t>
            </a:r>
          </a:p>
          <a:p>
            <a:endParaRPr lang="en-US" altLang="zh-TW" dirty="0"/>
          </a:p>
          <a:p>
            <a:r>
              <a:rPr lang="en-US" altLang="zh-TW" dirty="0"/>
              <a:t># compile our model</a:t>
            </a:r>
          </a:p>
          <a:p>
            <a:r>
              <a:rPr lang="en-US" altLang="zh-TW" dirty="0"/>
              <a:t>print("[INFO] compiling model...")</a:t>
            </a:r>
          </a:p>
          <a:p>
            <a:r>
              <a:rPr lang="en-US" altLang="zh-TW" dirty="0"/>
              <a:t>opt = Adam(</a:t>
            </a:r>
            <a:r>
              <a:rPr lang="en-US" altLang="zh-TW" dirty="0" err="1"/>
              <a:t>lr</a:t>
            </a:r>
            <a:r>
              <a:rPr lang="en-US" altLang="zh-TW" dirty="0"/>
              <a:t>=INIT_LR, decay=INIT_LR / EPOCHS)</a:t>
            </a:r>
          </a:p>
          <a:p>
            <a:r>
              <a:rPr lang="en-US" altLang="zh-TW" dirty="0" err="1"/>
              <a:t>model.compile</a:t>
            </a:r>
            <a:r>
              <a:rPr lang="en-US" altLang="zh-TW" dirty="0"/>
              <a:t>(loss="</a:t>
            </a:r>
            <a:r>
              <a:rPr lang="en-US" altLang="zh-TW" dirty="0" err="1"/>
              <a:t>binary_crossentropy</a:t>
            </a:r>
            <a:r>
              <a:rPr lang="en-US" altLang="zh-TW" dirty="0"/>
              <a:t>", optimizer=opt,</a:t>
            </a:r>
          </a:p>
          <a:p>
            <a:r>
              <a:rPr lang="en-US" altLang="zh-TW" dirty="0"/>
              <a:t>	metrics=["accuracy"])</a:t>
            </a:r>
          </a:p>
          <a:p>
            <a:endParaRPr lang="zh-TW" altLang="en-US" dirty="0"/>
          </a:p>
        </p:txBody>
      </p:sp>
      <p:pic>
        <p:nvPicPr>
          <p:cNvPr id="4" name="內容版面配置區 17"/>
          <p:cNvPicPr>
            <a:picLocks noChangeAspect="1"/>
          </p:cNvPicPr>
          <p:nvPr/>
        </p:nvPicPr>
        <p:blipFill rotWithShape="1">
          <a:blip r:embed="rId2"/>
          <a:srcRect l="58032" t="12802" r="824" b="56687"/>
          <a:stretch/>
        </p:blipFill>
        <p:spPr>
          <a:xfrm>
            <a:off x="7596553" y="2691239"/>
            <a:ext cx="4440115" cy="1852093"/>
          </a:xfrm>
          <a:prstGeom prst="rect">
            <a:avLst/>
          </a:prstGeom>
        </p:spPr>
      </p:pic>
      <p:cxnSp>
        <p:nvCxnSpPr>
          <p:cNvPr id="6" name="直線單箭頭接點 5"/>
          <p:cNvCxnSpPr/>
          <p:nvPr/>
        </p:nvCxnSpPr>
        <p:spPr>
          <a:xfrm flipV="1">
            <a:off x="6708531" y="4088423"/>
            <a:ext cx="782515" cy="454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5974374" y="3779166"/>
            <a:ext cx="1257300" cy="4132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優化器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618966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訓練模型並儲存檔案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zh-TW" dirty="0"/>
              <a:t># train the head of the network</a:t>
            </a:r>
          </a:p>
          <a:p>
            <a:r>
              <a:rPr lang="en-US" altLang="zh-TW" dirty="0"/>
              <a:t>print("[INFO] training head...")</a:t>
            </a:r>
          </a:p>
          <a:p>
            <a:endParaRPr lang="en-US" altLang="zh-TW" dirty="0"/>
          </a:p>
          <a:p>
            <a:r>
              <a:rPr lang="en-US" altLang="zh-TW" dirty="0"/>
              <a:t>H = </a:t>
            </a:r>
            <a:r>
              <a:rPr lang="en-US" altLang="zh-TW" dirty="0" err="1"/>
              <a:t>model.fit_generator</a:t>
            </a:r>
            <a:r>
              <a:rPr lang="en-US" altLang="zh-TW" dirty="0"/>
              <a:t>(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trainAug.flow</a:t>
            </a:r>
            <a:r>
              <a:rPr lang="en-US" altLang="zh-TW" dirty="0"/>
              <a:t>(</a:t>
            </a:r>
            <a:r>
              <a:rPr lang="en-US" altLang="zh-TW" dirty="0" err="1"/>
              <a:t>trainX</a:t>
            </a:r>
            <a:r>
              <a:rPr lang="en-US" altLang="zh-TW" dirty="0"/>
              <a:t>, </a:t>
            </a:r>
            <a:r>
              <a:rPr lang="en-US" altLang="zh-TW" dirty="0" err="1"/>
              <a:t>trainY</a:t>
            </a:r>
            <a:r>
              <a:rPr lang="en-US" altLang="zh-TW" dirty="0"/>
              <a:t>, </a:t>
            </a:r>
            <a:r>
              <a:rPr lang="en-US" altLang="zh-TW" dirty="0" err="1"/>
              <a:t>batch_size</a:t>
            </a:r>
            <a:r>
              <a:rPr lang="en-US" altLang="zh-TW" dirty="0"/>
              <a:t>=BS),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steps_per_epoch</a:t>
            </a:r>
            <a:r>
              <a:rPr lang="en-US" altLang="zh-TW" dirty="0"/>
              <a:t>=</a:t>
            </a:r>
            <a:r>
              <a:rPr lang="en-US" altLang="zh-TW" dirty="0" err="1"/>
              <a:t>len</a:t>
            </a:r>
            <a:r>
              <a:rPr lang="en-US" altLang="zh-TW" dirty="0"/>
              <a:t>(</a:t>
            </a:r>
            <a:r>
              <a:rPr lang="en-US" altLang="zh-TW" dirty="0" err="1"/>
              <a:t>trainX</a:t>
            </a:r>
            <a:r>
              <a:rPr lang="en-US" altLang="zh-TW" dirty="0"/>
              <a:t>) // BS,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validation_data</a:t>
            </a:r>
            <a:r>
              <a:rPr lang="en-US" altLang="zh-TW" dirty="0"/>
              <a:t>=(</a:t>
            </a:r>
            <a:r>
              <a:rPr lang="en-US" altLang="zh-TW" dirty="0" err="1"/>
              <a:t>testX</a:t>
            </a:r>
            <a:r>
              <a:rPr lang="en-US" altLang="zh-TW" dirty="0"/>
              <a:t>, </a:t>
            </a:r>
            <a:r>
              <a:rPr lang="en-US" altLang="zh-TW" dirty="0" err="1"/>
              <a:t>testY</a:t>
            </a:r>
            <a:r>
              <a:rPr lang="en-US" altLang="zh-TW" dirty="0"/>
              <a:t>),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validation_steps</a:t>
            </a:r>
            <a:r>
              <a:rPr lang="en-US" altLang="zh-TW" dirty="0"/>
              <a:t>=</a:t>
            </a:r>
            <a:r>
              <a:rPr lang="en-US" altLang="zh-TW" dirty="0" err="1"/>
              <a:t>len</a:t>
            </a:r>
            <a:r>
              <a:rPr lang="en-US" altLang="zh-TW" dirty="0"/>
              <a:t>(</a:t>
            </a:r>
            <a:r>
              <a:rPr lang="en-US" altLang="zh-TW" dirty="0" err="1"/>
              <a:t>testX</a:t>
            </a:r>
            <a:r>
              <a:rPr lang="en-US" altLang="zh-TW" dirty="0"/>
              <a:t>) // BS,</a:t>
            </a:r>
          </a:p>
          <a:p>
            <a:r>
              <a:rPr lang="en-US" altLang="zh-TW" dirty="0"/>
              <a:t>	epochs=EPOCHS)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 err="1"/>
              <a:t>model.save</a:t>
            </a:r>
            <a:r>
              <a:rPr lang="en-US" altLang="zh-TW" dirty="0"/>
              <a:t>("mas5.h5")</a:t>
            </a:r>
          </a:p>
          <a:p>
            <a:endParaRPr lang="zh-TW" altLang="en-US" dirty="0"/>
          </a:p>
        </p:txBody>
      </p:sp>
      <p:pic>
        <p:nvPicPr>
          <p:cNvPr id="4" name="內容版面配置區 19"/>
          <p:cNvPicPr>
            <a:picLocks noChangeAspect="1"/>
          </p:cNvPicPr>
          <p:nvPr/>
        </p:nvPicPr>
        <p:blipFill rotWithShape="1">
          <a:blip r:embed="rId2"/>
          <a:srcRect l="57349" t="69177" r="824" b="9000"/>
          <a:stretch/>
        </p:blipFill>
        <p:spPr>
          <a:xfrm>
            <a:off x="5477606" y="4277824"/>
            <a:ext cx="6471143" cy="189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558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/>
              <a:t># make predictions on the testing set</a:t>
            </a:r>
          </a:p>
          <a:p>
            <a:r>
              <a:rPr lang="en-US" altLang="zh-TW" dirty="0"/>
              <a:t>print("[INFO] evaluating network...")</a:t>
            </a:r>
          </a:p>
          <a:p>
            <a:r>
              <a:rPr lang="en-US" altLang="zh-TW" dirty="0" err="1"/>
              <a:t>predIdxs</a:t>
            </a:r>
            <a:r>
              <a:rPr lang="en-US" altLang="zh-TW" dirty="0"/>
              <a:t> = </a:t>
            </a:r>
            <a:r>
              <a:rPr lang="en-US" altLang="zh-TW" dirty="0" err="1"/>
              <a:t>model.predict</a:t>
            </a:r>
            <a:r>
              <a:rPr lang="en-US" altLang="zh-TW" dirty="0"/>
              <a:t>(</a:t>
            </a:r>
            <a:r>
              <a:rPr lang="en-US" altLang="zh-TW" dirty="0" err="1"/>
              <a:t>testX</a:t>
            </a:r>
            <a:r>
              <a:rPr lang="en-US" altLang="zh-TW" dirty="0"/>
              <a:t>, </a:t>
            </a:r>
            <a:r>
              <a:rPr lang="en-US" altLang="zh-TW" dirty="0" err="1"/>
              <a:t>batch_size</a:t>
            </a:r>
            <a:r>
              <a:rPr lang="en-US" altLang="zh-TW" dirty="0"/>
              <a:t>=BS)</a:t>
            </a:r>
          </a:p>
          <a:p>
            <a:endParaRPr lang="en-US" altLang="zh-TW" dirty="0"/>
          </a:p>
          <a:p>
            <a:r>
              <a:rPr lang="en-US" altLang="zh-TW" dirty="0"/>
              <a:t># for each image in the testing set we need to find the index of the</a:t>
            </a:r>
          </a:p>
          <a:p>
            <a:r>
              <a:rPr lang="en-US" altLang="zh-TW" dirty="0"/>
              <a:t># label with corresponding largest predicted probability</a:t>
            </a:r>
          </a:p>
          <a:p>
            <a:r>
              <a:rPr lang="en-US" altLang="zh-TW" dirty="0"/>
              <a:t>predIdxs2 = </a:t>
            </a:r>
            <a:r>
              <a:rPr lang="en-US" altLang="zh-TW" dirty="0" err="1"/>
              <a:t>np.argmax</a:t>
            </a:r>
            <a:r>
              <a:rPr lang="en-US" altLang="zh-TW" dirty="0"/>
              <a:t>(</a:t>
            </a:r>
            <a:r>
              <a:rPr lang="en-US" altLang="zh-TW" dirty="0" err="1"/>
              <a:t>predIdxs</a:t>
            </a:r>
            <a:r>
              <a:rPr lang="en-US" altLang="zh-TW" dirty="0"/>
              <a:t>, axis=1)</a:t>
            </a:r>
          </a:p>
          <a:p>
            <a:endParaRPr lang="en-US" altLang="zh-TW" dirty="0"/>
          </a:p>
          <a:p>
            <a:r>
              <a:rPr lang="en-US" altLang="zh-TW" dirty="0"/>
              <a:t># show a nicely formatted classification report</a:t>
            </a:r>
          </a:p>
          <a:p>
            <a:r>
              <a:rPr lang="en-US" altLang="zh-TW" dirty="0"/>
              <a:t>print(</a:t>
            </a:r>
            <a:r>
              <a:rPr lang="en-US" altLang="zh-TW" dirty="0" err="1"/>
              <a:t>classification_report</a:t>
            </a:r>
            <a:r>
              <a:rPr lang="en-US" altLang="zh-TW" dirty="0"/>
              <a:t>(</a:t>
            </a:r>
            <a:r>
              <a:rPr lang="en-US" altLang="zh-TW" dirty="0" err="1"/>
              <a:t>testY.argmax</a:t>
            </a:r>
            <a:r>
              <a:rPr lang="en-US" altLang="zh-TW" dirty="0"/>
              <a:t>(axis=1), predIdxs2</a:t>
            </a:r>
          </a:p>
          <a:p>
            <a:r>
              <a:rPr lang="en-US" altLang="zh-TW" dirty="0"/>
              <a:t>	))</a:t>
            </a:r>
            <a:endParaRPr lang="zh-TW" altLang="en-US" dirty="0"/>
          </a:p>
        </p:txBody>
      </p:sp>
      <p:pic>
        <p:nvPicPr>
          <p:cNvPr id="4" name="內容版面配置區 21"/>
          <p:cNvPicPr>
            <a:picLocks noChangeAspect="1"/>
          </p:cNvPicPr>
          <p:nvPr/>
        </p:nvPicPr>
        <p:blipFill rotWithShape="1">
          <a:blip r:embed="rId2"/>
          <a:srcRect l="57236" t="63318" r="15713" b="15264"/>
          <a:stretch/>
        </p:blipFill>
        <p:spPr>
          <a:xfrm>
            <a:off x="7359161" y="943340"/>
            <a:ext cx="4574202" cy="203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335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51692"/>
            <a:ext cx="6520962" cy="6304085"/>
          </a:xfrm>
        </p:spPr>
        <p:txBody>
          <a:bodyPr>
            <a:normAutofit fontScale="85000" lnSpcReduction="20000"/>
          </a:bodyPr>
          <a:lstStyle/>
          <a:p>
            <a:r>
              <a:rPr lang="en-US" altLang="zh-TW" dirty="0"/>
              <a:t># compute the confusion matrix and </a:t>
            </a:r>
            <a:r>
              <a:rPr lang="en-US" altLang="zh-TW" dirty="0" err="1"/>
              <a:t>and</a:t>
            </a:r>
            <a:r>
              <a:rPr lang="en-US" altLang="zh-TW" dirty="0"/>
              <a:t> use it to derive the raw</a:t>
            </a:r>
          </a:p>
          <a:p>
            <a:r>
              <a:rPr lang="en-US" altLang="zh-TW" dirty="0"/>
              <a:t># accuracy, sensitivity, and specificity</a:t>
            </a:r>
          </a:p>
          <a:p>
            <a:r>
              <a:rPr lang="en-US" altLang="zh-TW" dirty="0"/>
              <a:t>cm = </a:t>
            </a:r>
            <a:r>
              <a:rPr lang="en-US" altLang="zh-TW" dirty="0" err="1"/>
              <a:t>confusion_matrix</a:t>
            </a:r>
            <a:r>
              <a:rPr lang="en-US" altLang="zh-TW" dirty="0"/>
              <a:t>(</a:t>
            </a:r>
            <a:r>
              <a:rPr lang="en-US" altLang="zh-TW" dirty="0" err="1"/>
              <a:t>testY.argmax</a:t>
            </a:r>
            <a:r>
              <a:rPr lang="en-US" altLang="zh-TW" dirty="0"/>
              <a:t>(axis=1), predIdxs2)</a:t>
            </a:r>
          </a:p>
          <a:p>
            <a:endParaRPr lang="en-US" altLang="zh-TW" dirty="0"/>
          </a:p>
          <a:p>
            <a:r>
              <a:rPr lang="en-US" altLang="zh-TW" dirty="0"/>
              <a:t>total = sum(sum(cm))</a:t>
            </a:r>
          </a:p>
          <a:p>
            <a:r>
              <a:rPr lang="en-US" altLang="zh-TW" dirty="0" err="1"/>
              <a:t>acc</a:t>
            </a:r>
            <a:r>
              <a:rPr lang="en-US" altLang="zh-TW" dirty="0"/>
              <a:t> = (cm[0, 0] + cm[1, 1] +cm[2, 2]) / total</a:t>
            </a:r>
          </a:p>
          <a:p>
            <a:r>
              <a:rPr lang="en-US" altLang="zh-TW" dirty="0"/>
              <a:t>sensitivity = cm[0, 0] / (cm[0, 0] + cm[0, 1])</a:t>
            </a:r>
          </a:p>
          <a:p>
            <a:r>
              <a:rPr lang="en-US" altLang="zh-TW" dirty="0"/>
              <a:t>specificity = cm[1, 1] / (cm[1, 0] + cm[1, 1</a:t>
            </a:r>
            <a:r>
              <a:rPr lang="en-US" altLang="zh-TW" dirty="0" smtClean="0"/>
              <a:t>])</a:t>
            </a:r>
          </a:p>
          <a:p>
            <a:endParaRPr lang="en-US" altLang="zh-TW" dirty="0"/>
          </a:p>
          <a:p>
            <a:r>
              <a:rPr lang="en-US" altLang="zh-TW" dirty="0"/>
              <a:t># show the confusion matrix, accuracy, sensitivity, and specificity</a:t>
            </a:r>
          </a:p>
          <a:p>
            <a:r>
              <a:rPr lang="en-US" altLang="zh-TW" dirty="0"/>
              <a:t>print(cm)</a:t>
            </a:r>
          </a:p>
          <a:p>
            <a:r>
              <a:rPr lang="en-US" altLang="zh-TW" dirty="0"/>
              <a:t>print("</a:t>
            </a:r>
            <a:r>
              <a:rPr lang="en-US" altLang="zh-TW" dirty="0" err="1"/>
              <a:t>acc</a:t>
            </a:r>
            <a:r>
              <a:rPr lang="en-US" altLang="zh-TW" dirty="0"/>
              <a:t>: {:.4f}".format(</a:t>
            </a:r>
            <a:r>
              <a:rPr lang="en-US" altLang="zh-TW" dirty="0" err="1"/>
              <a:t>acc</a:t>
            </a:r>
            <a:r>
              <a:rPr lang="en-US" altLang="zh-TW" dirty="0"/>
              <a:t>))</a:t>
            </a:r>
          </a:p>
          <a:p>
            <a:r>
              <a:rPr lang="en-US" altLang="zh-TW" dirty="0"/>
              <a:t>print("sensitivity: {:.4f}".format(sensitivity))</a:t>
            </a:r>
          </a:p>
          <a:p>
            <a:r>
              <a:rPr lang="en-US" altLang="zh-TW" dirty="0"/>
              <a:t>print("specificity: {:.4f}".format(specificity))</a:t>
            </a:r>
          </a:p>
          <a:p>
            <a:endParaRPr lang="zh-TW" altLang="en-US" dirty="0"/>
          </a:p>
        </p:txBody>
      </p:sp>
      <p:pic>
        <p:nvPicPr>
          <p:cNvPr id="4" name="內容版面配置區 23"/>
          <p:cNvPicPr>
            <a:picLocks noChangeAspect="1"/>
          </p:cNvPicPr>
          <p:nvPr/>
        </p:nvPicPr>
        <p:blipFill rotWithShape="1">
          <a:blip r:embed="rId2"/>
          <a:srcRect l="57691" t="74729" r="31852" b="12839"/>
          <a:stretch/>
        </p:blipFill>
        <p:spPr>
          <a:xfrm>
            <a:off x="7807570" y="3873616"/>
            <a:ext cx="4160010" cy="278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170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1360"/>
          </a:xfrm>
        </p:spPr>
        <p:txBody>
          <a:bodyPr>
            <a:normAutofit fontScale="55000" lnSpcReduction="20000"/>
          </a:bodyPr>
          <a:lstStyle/>
          <a:p>
            <a:endParaRPr lang="en-US" altLang="zh-TW" dirty="0"/>
          </a:p>
          <a:p>
            <a:r>
              <a:rPr lang="en-US" altLang="zh-TW" dirty="0"/>
              <a:t># plot the training loss and accuracy</a:t>
            </a:r>
          </a:p>
          <a:p>
            <a:r>
              <a:rPr lang="en-US" altLang="zh-TW" dirty="0"/>
              <a:t>N = EPOCHS</a:t>
            </a:r>
          </a:p>
          <a:p>
            <a:r>
              <a:rPr lang="en-US" altLang="zh-TW" dirty="0" err="1"/>
              <a:t>plt.style.use</a:t>
            </a:r>
            <a:r>
              <a:rPr lang="en-US" altLang="zh-TW" dirty="0"/>
              <a:t>("</a:t>
            </a:r>
            <a:r>
              <a:rPr lang="en-US" altLang="zh-TW" dirty="0" err="1"/>
              <a:t>ggplot</a:t>
            </a:r>
            <a:r>
              <a:rPr lang="en-US" altLang="zh-TW" dirty="0"/>
              <a:t>")</a:t>
            </a:r>
          </a:p>
          <a:p>
            <a:r>
              <a:rPr lang="en-US" altLang="zh-TW" dirty="0" err="1"/>
              <a:t>plt.figure</a:t>
            </a:r>
            <a:r>
              <a:rPr lang="en-US" altLang="zh-TW" dirty="0"/>
              <a:t>()</a:t>
            </a:r>
          </a:p>
          <a:p>
            <a:endParaRPr lang="en-US" altLang="zh-TW" dirty="0"/>
          </a:p>
          <a:p>
            <a:r>
              <a:rPr lang="en-US" altLang="zh-TW" dirty="0" err="1"/>
              <a:t>plt.plot</a:t>
            </a:r>
            <a:r>
              <a:rPr lang="en-US" altLang="zh-TW" dirty="0"/>
              <a:t>(</a:t>
            </a:r>
            <a:r>
              <a:rPr lang="en-US" altLang="zh-TW" dirty="0" err="1"/>
              <a:t>np.arange</a:t>
            </a:r>
            <a:r>
              <a:rPr lang="en-US" altLang="zh-TW" dirty="0"/>
              <a:t>(0, N), </a:t>
            </a:r>
            <a:r>
              <a:rPr lang="en-US" altLang="zh-TW" dirty="0" err="1"/>
              <a:t>H.history</a:t>
            </a:r>
            <a:r>
              <a:rPr lang="en-US" altLang="zh-TW" dirty="0"/>
              <a:t>["loss"], label="</a:t>
            </a:r>
            <a:r>
              <a:rPr lang="en-US" altLang="zh-TW" dirty="0" err="1"/>
              <a:t>train_loss</a:t>
            </a:r>
            <a:r>
              <a:rPr lang="en-US" altLang="zh-TW" dirty="0" smtClean="0"/>
              <a:t>")</a:t>
            </a:r>
            <a:endParaRPr lang="en-US" altLang="zh-TW" dirty="0"/>
          </a:p>
          <a:p>
            <a:r>
              <a:rPr lang="en-US" altLang="zh-TW" dirty="0"/>
              <a:t>#</a:t>
            </a:r>
            <a:r>
              <a:rPr lang="en-US" altLang="zh-TW" dirty="0" err="1"/>
              <a:t>plt.plot</a:t>
            </a:r>
            <a:r>
              <a:rPr lang="en-US" altLang="zh-TW" dirty="0"/>
              <a:t>(</a:t>
            </a:r>
            <a:r>
              <a:rPr lang="en-US" altLang="zh-TW" dirty="0" err="1"/>
              <a:t>np.arange</a:t>
            </a:r>
            <a:r>
              <a:rPr lang="en-US" altLang="zh-TW" dirty="0"/>
              <a:t>(0, N), </a:t>
            </a:r>
            <a:r>
              <a:rPr lang="en-US" altLang="zh-TW" dirty="0" err="1"/>
              <a:t>H.history</a:t>
            </a:r>
            <a:r>
              <a:rPr lang="en-US" altLang="zh-TW" dirty="0"/>
              <a:t>["</a:t>
            </a:r>
            <a:r>
              <a:rPr lang="en-US" altLang="zh-TW" dirty="0" err="1"/>
              <a:t>val_loss</a:t>
            </a:r>
            <a:r>
              <a:rPr lang="en-US" altLang="zh-TW" dirty="0"/>
              <a:t>"], label="</a:t>
            </a:r>
            <a:r>
              <a:rPr lang="en-US" altLang="zh-TW" dirty="0" err="1"/>
              <a:t>val_loss</a:t>
            </a:r>
            <a:r>
              <a:rPr lang="en-US" altLang="zh-TW" dirty="0" smtClean="0"/>
              <a:t>")</a:t>
            </a:r>
            <a:endParaRPr lang="en-US" altLang="zh-TW" dirty="0"/>
          </a:p>
          <a:p>
            <a:r>
              <a:rPr lang="en-US" altLang="zh-TW" dirty="0" err="1"/>
              <a:t>plt.plot</a:t>
            </a:r>
            <a:r>
              <a:rPr lang="en-US" altLang="zh-TW" dirty="0"/>
              <a:t>(</a:t>
            </a:r>
            <a:r>
              <a:rPr lang="en-US" altLang="zh-TW" dirty="0" err="1"/>
              <a:t>np.arange</a:t>
            </a:r>
            <a:r>
              <a:rPr lang="en-US" altLang="zh-TW" dirty="0"/>
              <a:t>(0, N), </a:t>
            </a:r>
            <a:r>
              <a:rPr lang="en-US" altLang="zh-TW" dirty="0" err="1"/>
              <a:t>H.history</a:t>
            </a:r>
            <a:r>
              <a:rPr lang="en-US" altLang="zh-TW" dirty="0"/>
              <a:t>["accuracy"], label="</a:t>
            </a:r>
            <a:r>
              <a:rPr lang="en-US" altLang="zh-TW" dirty="0" err="1"/>
              <a:t>train_acc</a:t>
            </a:r>
            <a:r>
              <a:rPr lang="en-US" altLang="zh-TW" dirty="0" smtClean="0"/>
              <a:t>")</a:t>
            </a:r>
            <a:endParaRPr lang="en-US" altLang="zh-TW" dirty="0"/>
          </a:p>
          <a:p>
            <a:r>
              <a:rPr lang="en-US" altLang="zh-TW" dirty="0"/>
              <a:t>#</a:t>
            </a:r>
            <a:r>
              <a:rPr lang="en-US" altLang="zh-TW" dirty="0" err="1"/>
              <a:t>plt.plot</a:t>
            </a:r>
            <a:r>
              <a:rPr lang="en-US" altLang="zh-TW" dirty="0"/>
              <a:t>(</a:t>
            </a:r>
            <a:r>
              <a:rPr lang="en-US" altLang="zh-TW" dirty="0" err="1"/>
              <a:t>np.arange</a:t>
            </a:r>
            <a:r>
              <a:rPr lang="en-US" altLang="zh-TW" dirty="0"/>
              <a:t>(0, N), </a:t>
            </a:r>
            <a:r>
              <a:rPr lang="en-US" altLang="zh-TW" dirty="0" err="1"/>
              <a:t>H.history</a:t>
            </a:r>
            <a:r>
              <a:rPr lang="en-US" altLang="zh-TW" dirty="0"/>
              <a:t>["</a:t>
            </a:r>
            <a:r>
              <a:rPr lang="en-US" altLang="zh-TW" dirty="0" err="1"/>
              <a:t>val_accuracy</a:t>
            </a:r>
            <a:r>
              <a:rPr lang="en-US" altLang="zh-TW" dirty="0"/>
              <a:t>"], label="</a:t>
            </a:r>
            <a:r>
              <a:rPr lang="en-US" altLang="zh-TW" dirty="0" err="1"/>
              <a:t>val_acc</a:t>
            </a:r>
            <a:r>
              <a:rPr lang="en-US" altLang="zh-TW" dirty="0"/>
              <a:t>")</a:t>
            </a:r>
          </a:p>
          <a:p>
            <a:endParaRPr lang="en-US" altLang="zh-TW" dirty="0"/>
          </a:p>
          <a:p>
            <a:r>
              <a:rPr lang="en-US" altLang="zh-TW" dirty="0" err="1"/>
              <a:t>plt.title</a:t>
            </a:r>
            <a:r>
              <a:rPr lang="en-US" altLang="zh-TW" dirty="0"/>
              <a:t>("Training Loss and Accuracy on </a:t>
            </a:r>
            <a:r>
              <a:rPr lang="en-US" altLang="zh-TW" dirty="0" err="1"/>
              <a:t>Unqulo</a:t>
            </a:r>
            <a:r>
              <a:rPr lang="en-US" altLang="zh-TW" dirty="0"/>
              <a:t> Label")</a:t>
            </a:r>
          </a:p>
          <a:p>
            <a:r>
              <a:rPr lang="en-US" altLang="zh-TW" dirty="0" err="1"/>
              <a:t>plt.xlabel</a:t>
            </a:r>
            <a:r>
              <a:rPr lang="en-US" altLang="zh-TW" dirty="0"/>
              <a:t>("Epoch #")</a:t>
            </a:r>
          </a:p>
          <a:p>
            <a:r>
              <a:rPr lang="en-US" altLang="zh-TW" dirty="0" err="1"/>
              <a:t>plt.ylabel</a:t>
            </a:r>
            <a:r>
              <a:rPr lang="en-US" altLang="zh-TW" dirty="0"/>
              <a:t>("Loss/Accuracy")</a:t>
            </a:r>
          </a:p>
          <a:p>
            <a:r>
              <a:rPr lang="en-US" altLang="zh-TW" dirty="0" err="1"/>
              <a:t>plt.legend</a:t>
            </a:r>
            <a:r>
              <a:rPr lang="en-US" altLang="zh-TW" dirty="0"/>
              <a:t>(</a:t>
            </a:r>
            <a:r>
              <a:rPr lang="en-US" altLang="zh-TW" dirty="0" err="1"/>
              <a:t>loc</a:t>
            </a:r>
            <a:r>
              <a:rPr lang="en-US" altLang="zh-TW" dirty="0"/>
              <a:t>="lower left")</a:t>
            </a:r>
          </a:p>
          <a:p>
            <a:r>
              <a:rPr lang="en-US" altLang="zh-TW" dirty="0" err="1"/>
              <a:t>plt.savefig</a:t>
            </a:r>
            <a:r>
              <a:rPr lang="en-US" altLang="zh-TW" dirty="0"/>
              <a:t>("plot")</a:t>
            </a:r>
          </a:p>
          <a:p>
            <a:endParaRPr lang="zh-TW" altLang="en-US" dirty="0"/>
          </a:p>
        </p:txBody>
      </p:sp>
      <p:pic>
        <p:nvPicPr>
          <p:cNvPr id="5" name="內容版面配置區 25"/>
          <p:cNvPicPr>
            <a:picLocks noChangeAspect="1"/>
          </p:cNvPicPr>
          <p:nvPr/>
        </p:nvPicPr>
        <p:blipFill rotWithShape="1">
          <a:blip r:embed="rId2"/>
          <a:srcRect l="41551" t="21491" r="25260" b="25771"/>
          <a:stretch/>
        </p:blipFill>
        <p:spPr>
          <a:xfrm>
            <a:off x="7010400" y="496460"/>
            <a:ext cx="4343400" cy="3882285"/>
          </a:xfrm>
          <a:prstGeom prst="rect">
            <a:avLst/>
          </a:prstGeom>
        </p:spPr>
      </p:pic>
      <p:pic>
        <p:nvPicPr>
          <p:cNvPr id="6" name="內容版面配置區 27"/>
          <p:cNvPicPr>
            <a:picLocks noChangeAspect="1"/>
          </p:cNvPicPr>
          <p:nvPr/>
        </p:nvPicPr>
        <p:blipFill rotWithShape="1">
          <a:blip r:embed="rId3"/>
          <a:srcRect l="31777" t="22300" r="28329" b="17284"/>
          <a:stretch/>
        </p:blipFill>
        <p:spPr>
          <a:xfrm>
            <a:off x="7491046" y="4378745"/>
            <a:ext cx="3086100" cy="2628900"/>
          </a:xfrm>
          <a:prstGeom prst="rect">
            <a:avLst/>
          </a:prstGeom>
        </p:spPr>
      </p:pic>
      <p:cxnSp>
        <p:nvCxnSpPr>
          <p:cNvPr id="8" name="直線單箭頭接點 7"/>
          <p:cNvCxnSpPr/>
          <p:nvPr/>
        </p:nvCxnSpPr>
        <p:spPr>
          <a:xfrm flipV="1">
            <a:off x="2576146" y="5855677"/>
            <a:ext cx="4659923" cy="386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4246685" y="6242538"/>
            <a:ext cx="2567353" cy="3165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在</a:t>
            </a:r>
            <a:r>
              <a:rPr lang="en-US" altLang="zh-TW" dirty="0" smtClean="0"/>
              <a:t>file</a:t>
            </a:r>
            <a:r>
              <a:rPr lang="zh-TW" altLang="en-US" dirty="0" smtClean="0"/>
              <a:t>檔存一張</a:t>
            </a:r>
            <a:r>
              <a:rPr lang="en-US" altLang="zh-TW" dirty="0" err="1" smtClean="0"/>
              <a:t>png</a:t>
            </a:r>
            <a:r>
              <a:rPr lang="zh-TW" altLang="en-US" dirty="0" smtClean="0"/>
              <a:t>圖片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34549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背景</a:t>
            </a:r>
            <a:r>
              <a:rPr lang="zh-TW" altLang="en-US" dirty="0" smtClean="0"/>
              <a:t>介紹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4041531" cy="4351338"/>
          </a:xfrm>
        </p:spPr>
        <p:txBody>
          <a:bodyPr/>
          <a:lstStyle/>
          <a:p>
            <a:r>
              <a:rPr lang="zh-TW" altLang="en-US" dirty="0" smtClean="0"/>
              <a:t>此次為分辨產品標籤是否為</a:t>
            </a:r>
            <a:r>
              <a:rPr lang="en-US" altLang="zh-TW" dirty="0" smtClean="0"/>
              <a:t>OK</a:t>
            </a:r>
            <a:r>
              <a:rPr lang="zh-TW" altLang="en-US" dirty="0" smtClean="0"/>
              <a:t>或</a:t>
            </a:r>
            <a:r>
              <a:rPr lang="en-US" altLang="zh-TW" dirty="0" smtClean="0"/>
              <a:t>NG</a:t>
            </a:r>
            <a:r>
              <a:rPr lang="zh-TW" altLang="en-US" dirty="0" smtClean="0"/>
              <a:t>品</a:t>
            </a:r>
            <a:endParaRPr lang="en-US" altLang="zh-TW" dirty="0" smtClean="0"/>
          </a:p>
          <a:p>
            <a:r>
              <a:rPr lang="en-US" altLang="zh-TW" dirty="0" smtClean="0"/>
              <a:t>NG</a:t>
            </a:r>
            <a:r>
              <a:rPr lang="zh-TW" altLang="en-US" dirty="0" smtClean="0"/>
              <a:t>品分為走紗及油汙</a:t>
            </a:r>
            <a:endParaRPr lang="en-US" altLang="zh-TW" dirty="0" smtClean="0"/>
          </a:p>
          <a:p>
            <a:endParaRPr lang="zh-TW" altLang="en-US" dirty="0"/>
          </a:p>
        </p:txBody>
      </p:sp>
      <p:pic>
        <p:nvPicPr>
          <p:cNvPr id="5" name="內容版面配置區 3"/>
          <p:cNvPicPr>
            <a:picLocks noChangeAspect="1"/>
          </p:cNvPicPr>
          <p:nvPr/>
        </p:nvPicPr>
        <p:blipFill rotWithShape="1">
          <a:blip r:embed="rId2"/>
          <a:srcRect l="21093" t="15227" r="15371" b="6172"/>
          <a:stretch/>
        </p:blipFill>
        <p:spPr>
          <a:xfrm>
            <a:off x="6286499" y="2971800"/>
            <a:ext cx="4914901" cy="342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415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Label Check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zh-TW" dirty="0"/>
              <a:t>from </a:t>
            </a:r>
            <a:r>
              <a:rPr lang="en-US" altLang="zh-TW" dirty="0" err="1"/>
              <a:t>keras.models</a:t>
            </a:r>
            <a:r>
              <a:rPr lang="en-US" altLang="zh-TW" dirty="0"/>
              <a:t> import </a:t>
            </a:r>
            <a:r>
              <a:rPr lang="en-US" altLang="zh-TW" dirty="0" err="1"/>
              <a:t>load_model</a:t>
            </a:r>
            <a:endParaRPr lang="en-US" altLang="zh-TW" dirty="0"/>
          </a:p>
          <a:p>
            <a:r>
              <a:rPr lang="en-US" altLang="zh-TW" dirty="0"/>
              <a:t>from </a:t>
            </a:r>
            <a:r>
              <a:rPr lang="en-US" altLang="zh-TW" dirty="0" err="1"/>
              <a:t>keras.preprocessing</a:t>
            </a:r>
            <a:r>
              <a:rPr lang="en-US" altLang="zh-TW" dirty="0"/>
              <a:t> import image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tensorflow.keras.preprocessing.image</a:t>
            </a:r>
            <a:r>
              <a:rPr lang="en-US" altLang="zh-TW" dirty="0"/>
              <a:t> import </a:t>
            </a:r>
            <a:r>
              <a:rPr lang="en-US" altLang="zh-TW" dirty="0" err="1"/>
              <a:t>load_img</a:t>
            </a:r>
            <a:endParaRPr lang="en-US" altLang="zh-TW" dirty="0"/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tensorflow.keras.preprocessing.image</a:t>
            </a:r>
            <a:r>
              <a:rPr lang="en-US" altLang="zh-TW" dirty="0"/>
              <a:t> import </a:t>
            </a:r>
            <a:r>
              <a:rPr lang="en-US" altLang="zh-TW" dirty="0" err="1"/>
              <a:t>img_to_array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tensorflow.keras.applications</a:t>
            </a:r>
            <a:r>
              <a:rPr lang="en-US" altLang="zh-TW" dirty="0"/>
              <a:t> import </a:t>
            </a:r>
            <a:r>
              <a:rPr lang="en-US" altLang="zh-TW" dirty="0" err="1"/>
              <a:t>imagenet_utils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import </a:t>
            </a:r>
            <a:r>
              <a:rPr lang="en-US" altLang="zh-TW" dirty="0" err="1"/>
              <a:t>imutils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 err="1"/>
              <a:t>imagePaths</a:t>
            </a:r>
            <a:r>
              <a:rPr lang="en-US" altLang="zh-TW" dirty="0"/>
              <a:t> = list(</a:t>
            </a:r>
            <a:r>
              <a:rPr lang="en-US" altLang="zh-TW" dirty="0" err="1"/>
              <a:t>paths.list_images</a:t>
            </a:r>
            <a:r>
              <a:rPr lang="en-US" altLang="zh-TW" dirty="0"/>
              <a:t>(".\\Test"))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34303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altLang="zh-TW" dirty="0"/>
              <a:t>for ii, </a:t>
            </a:r>
            <a:r>
              <a:rPr lang="en-US" altLang="zh-TW" dirty="0" err="1"/>
              <a:t>imagePath</a:t>
            </a:r>
            <a:r>
              <a:rPr lang="en-US" altLang="zh-TW" dirty="0"/>
              <a:t> in enumerate(</a:t>
            </a:r>
            <a:r>
              <a:rPr lang="en-US" altLang="zh-TW" dirty="0" err="1"/>
              <a:t>imagePaths</a:t>
            </a:r>
            <a:r>
              <a:rPr lang="en-US" altLang="zh-TW" dirty="0"/>
              <a:t>):	</a:t>
            </a:r>
          </a:p>
          <a:p>
            <a:endParaRPr lang="en-US" altLang="zh-TW" dirty="0"/>
          </a:p>
          <a:p>
            <a:r>
              <a:rPr lang="en-US" altLang="zh-TW" dirty="0"/>
              <a:t>  </a:t>
            </a:r>
          </a:p>
          <a:p>
            <a:r>
              <a:rPr lang="en-US" altLang="zh-TW" dirty="0"/>
              <a:t>    print("processing image {}/{}".format(ii + 1,</a:t>
            </a:r>
          </a:p>
          <a:p>
            <a:r>
              <a:rPr lang="en-US" altLang="zh-TW" dirty="0"/>
              <a:t>		</a:t>
            </a:r>
            <a:r>
              <a:rPr lang="en-US" altLang="zh-TW" dirty="0" err="1"/>
              <a:t>len</a:t>
            </a:r>
            <a:r>
              <a:rPr lang="en-US" altLang="zh-TW" dirty="0"/>
              <a:t>(</a:t>
            </a:r>
            <a:r>
              <a:rPr lang="en-US" altLang="zh-TW" dirty="0" err="1"/>
              <a:t>imagePaths</a:t>
            </a:r>
            <a:r>
              <a:rPr lang="en-US" altLang="zh-TW" dirty="0"/>
              <a:t>)))</a:t>
            </a:r>
          </a:p>
          <a:p>
            <a:r>
              <a:rPr lang="en-US" altLang="zh-TW" dirty="0"/>
              <a:t>          </a:t>
            </a:r>
          </a:p>
          <a:p>
            <a:r>
              <a:rPr lang="en-US" altLang="zh-TW" dirty="0"/>
              <a:t>      </a:t>
            </a:r>
          </a:p>
          <a:p>
            <a:r>
              <a:rPr lang="en-US" altLang="zh-TW" dirty="0"/>
              <a:t>    image = cv2.imread(</a:t>
            </a:r>
            <a:r>
              <a:rPr lang="en-US" altLang="zh-TW" dirty="0" err="1"/>
              <a:t>imagePath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    image = cv2.cvtColor(image, cv2.COLOR_BGR2RGB)  </a:t>
            </a:r>
          </a:p>
          <a:p>
            <a:r>
              <a:rPr lang="en-US" altLang="zh-TW" dirty="0"/>
              <a:t>    image = cv2.resize(image, (224, 224))</a:t>
            </a:r>
          </a:p>
          <a:p>
            <a:r>
              <a:rPr lang="en-US" altLang="zh-TW" dirty="0"/>
              <a:t>    image1=image</a:t>
            </a:r>
          </a:p>
          <a:p>
            <a:r>
              <a:rPr lang="en-US" altLang="zh-TW" dirty="0"/>
              <a:t>    </a:t>
            </a:r>
          </a:p>
          <a:p>
            <a:r>
              <a:rPr lang="en-US" altLang="zh-TW" dirty="0"/>
              <a:t>    image = </a:t>
            </a:r>
            <a:r>
              <a:rPr lang="en-US" altLang="zh-TW" dirty="0" err="1"/>
              <a:t>img_to_array</a:t>
            </a:r>
            <a:r>
              <a:rPr lang="en-US" altLang="zh-TW" dirty="0"/>
              <a:t>(image)</a:t>
            </a:r>
          </a:p>
          <a:p>
            <a:r>
              <a:rPr lang="en-US" altLang="zh-TW" dirty="0"/>
              <a:t>    </a:t>
            </a:r>
          </a:p>
          <a:p>
            <a:r>
              <a:rPr lang="en-US" altLang="zh-TW" dirty="0"/>
              <a:t>    image = </a:t>
            </a:r>
            <a:r>
              <a:rPr lang="en-US" altLang="zh-TW" dirty="0" err="1"/>
              <a:t>np.expand_dims</a:t>
            </a:r>
            <a:r>
              <a:rPr lang="en-US" altLang="zh-TW" dirty="0"/>
              <a:t>(image, axis=0)</a:t>
            </a:r>
            <a:endParaRPr lang="zh-TW" altLang="en-US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6500447" y="365125"/>
            <a:ext cx="4287715" cy="6348046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mtClean="0"/>
              <a:t> </a:t>
            </a:r>
          </a:p>
          <a:p>
            <a:r>
              <a:rPr lang="en-US" altLang="zh-TW" smtClean="0"/>
              <a:t>    image = np.array(image) / 255.0</a:t>
            </a:r>
          </a:p>
          <a:p>
            <a:r>
              <a:rPr lang="en-US" altLang="zh-TW" smtClean="0"/>
              <a:t>    </a:t>
            </a:r>
          </a:p>
          <a:p>
            <a:r>
              <a:rPr lang="en-US" altLang="zh-TW" smtClean="0"/>
              <a:t>    #image = imagenet_utils.preprocess_input(image)</a:t>
            </a:r>
          </a:p>
          <a:p>
            <a:r>
              <a:rPr lang="en-US" altLang="zh-TW" smtClean="0"/>
              <a:t>    </a:t>
            </a:r>
          </a:p>
          <a:p>
            <a:r>
              <a:rPr lang="en-US" altLang="zh-TW" smtClean="0"/>
              <a:t>    result = model.predict(image)</a:t>
            </a:r>
          </a:p>
          <a:p>
            <a:r>
              <a:rPr lang="en-US" altLang="zh-TW" smtClean="0"/>
              <a:t>    </a:t>
            </a:r>
          </a:p>
          <a:p>
            <a:r>
              <a:rPr lang="en-US" altLang="zh-TW" smtClean="0"/>
              <a:t>    i = np.argmax(result,axis=1)</a:t>
            </a:r>
          </a:p>
          <a:p>
            <a:r>
              <a:rPr lang="en-US" altLang="zh-TW" smtClean="0"/>
              <a:t>        </a:t>
            </a:r>
          </a:p>
          <a:p>
            <a:r>
              <a:rPr lang="en-US" altLang="zh-TW" smtClean="0"/>
              <a:t>    #print(result)</a:t>
            </a:r>
          </a:p>
          <a:p>
            <a:r>
              <a:rPr lang="en-US" altLang="zh-TW" smtClean="0"/>
              <a:t>    if i==0 :</a:t>
            </a:r>
          </a:p>
          <a:p>
            <a:r>
              <a:rPr lang="en-US" altLang="zh-TW" smtClean="0"/>
              <a:t>        prediction = 'C2 defect'</a:t>
            </a:r>
          </a:p>
          <a:p>
            <a:endParaRPr lang="en-US" altLang="zh-TW" smtClean="0"/>
          </a:p>
          <a:p>
            <a:r>
              <a:rPr lang="en-US" altLang="zh-TW" smtClean="0"/>
              <a:t>               </a:t>
            </a:r>
          </a:p>
          <a:p>
            <a:r>
              <a:rPr lang="en-US" altLang="zh-TW" smtClean="0"/>
              <a:t>    elif i==1:</a:t>
            </a:r>
          </a:p>
          <a:p>
            <a:r>
              <a:rPr lang="en-US" altLang="zh-TW" smtClean="0"/>
              <a:t>        prediction = 'C3 defect'</a:t>
            </a:r>
          </a:p>
          <a:p>
            <a:endParaRPr lang="en-US" altLang="zh-TW" smtClean="0"/>
          </a:p>
          <a:p>
            <a:endParaRPr lang="en-US" altLang="zh-TW" smtClean="0"/>
          </a:p>
          <a:p>
            <a:r>
              <a:rPr lang="en-US" altLang="zh-TW" smtClean="0"/>
              <a:t>    else:</a:t>
            </a:r>
          </a:p>
          <a:p>
            <a:r>
              <a:rPr lang="en-US" altLang="zh-TW" smtClean="0"/>
              <a:t>        prediction = 'OK'</a:t>
            </a:r>
          </a:p>
          <a:p>
            <a:r>
              <a:rPr lang="en-US" altLang="zh-TW" smtClean="0"/>
              <a:t>            </a:t>
            </a:r>
          </a:p>
          <a:p>
            <a:r>
              <a:rPr lang="en-US" altLang="zh-TW" smtClean="0"/>
              <a:t>        </a:t>
            </a:r>
          </a:p>
          <a:p>
            <a:r>
              <a:rPr lang="en-US" altLang="zh-TW" smtClean="0"/>
              <a:t>    print(" The test image is: ", prediction)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49651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63415" y="386861"/>
            <a:ext cx="5175738" cy="6286500"/>
          </a:xfrm>
        </p:spPr>
        <p:txBody>
          <a:bodyPr>
            <a:normAutofit fontScale="92500"/>
          </a:bodyPr>
          <a:lstStyle/>
          <a:p>
            <a:r>
              <a:rPr lang="en-US" altLang="zh-TW" dirty="0"/>
              <a:t> label = </a:t>
            </a:r>
            <a:r>
              <a:rPr lang="en-US" altLang="zh-TW" dirty="0" err="1"/>
              <a:t>imagePath.split</a:t>
            </a:r>
            <a:r>
              <a:rPr lang="en-US" altLang="zh-TW" dirty="0"/>
              <a:t>(</a:t>
            </a:r>
            <a:r>
              <a:rPr lang="en-US" altLang="zh-TW" dirty="0" err="1"/>
              <a:t>os.path.sep</a:t>
            </a:r>
            <a:r>
              <a:rPr lang="en-US" altLang="zh-TW" dirty="0"/>
              <a:t>)[-2]</a:t>
            </a:r>
          </a:p>
          <a:p>
            <a:r>
              <a:rPr lang="en-US" altLang="zh-TW" dirty="0"/>
              <a:t>    </a:t>
            </a:r>
          </a:p>
          <a:p>
            <a:r>
              <a:rPr lang="en-US" altLang="zh-TW" dirty="0"/>
              <a:t>    print(" The Actual image is :", label)</a:t>
            </a:r>
          </a:p>
          <a:p>
            <a:r>
              <a:rPr lang="en-US" altLang="zh-TW" dirty="0"/>
              <a:t>    </a:t>
            </a:r>
          </a:p>
          <a:p>
            <a:r>
              <a:rPr lang="en-US" altLang="zh-TW" dirty="0"/>
              <a:t>    image1 = </a:t>
            </a:r>
            <a:r>
              <a:rPr lang="en-US" altLang="zh-TW" dirty="0" err="1"/>
              <a:t>imutils.resize</a:t>
            </a:r>
            <a:r>
              <a:rPr lang="en-US" altLang="zh-TW" dirty="0"/>
              <a:t>(image1, height=700)</a:t>
            </a:r>
          </a:p>
          <a:p>
            <a:r>
              <a:rPr lang="en-US" altLang="zh-TW" dirty="0"/>
              <a:t>    </a:t>
            </a:r>
          </a:p>
          <a:p>
            <a:r>
              <a:rPr lang="en-US" altLang="zh-TW" dirty="0"/>
              <a:t>    cv2.imshow("Image is:", image1)</a:t>
            </a:r>
          </a:p>
          <a:p>
            <a:r>
              <a:rPr lang="en-US" altLang="zh-TW" dirty="0"/>
              <a:t>    </a:t>
            </a:r>
          </a:p>
          <a:p>
            <a:r>
              <a:rPr lang="en-US" altLang="zh-TW" dirty="0"/>
              <a:t>    cv2.waitKey(2000)</a:t>
            </a:r>
          </a:p>
          <a:p>
            <a:r>
              <a:rPr lang="en-US" altLang="zh-TW" dirty="0"/>
              <a:t>    cv2.destroyAllWindows() </a:t>
            </a:r>
            <a:endParaRPr lang="zh-TW" altLang="en-US" dirty="0"/>
          </a:p>
        </p:txBody>
      </p:sp>
      <p:pic>
        <p:nvPicPr>
          <p:cNvPr id="4" name="內容版面配置區 29"/>
          <p:cNvPicPr>
            <a:picLocks noChangeAspect="1"/>
          </p:cNvPicPr>
          <p:nvPr/>
        </p:nvPicPr>
        <p:blipFill rotWithShape="1">
          <a:blip r:embed="rId2"/>
          <a:srcRect l="57123" t="57862" r="28669" b="8596"/>
          <a:stretch/>
        </p:blipFill>
        <p:spPr>
          <a:xfrm>
            <a:off x="6242538" y="386860"/>
            <a:ext cx="4756639" cy="631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213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混淆矩陣</a:t>
            </a:r>
            <a:r>
              <a:rPr lang="en-US" altLang="zh-TW" dirty="0" smtClean="0"/>
              <a:t>-</a:t>
            </a:r>
            <a:r>
              <a:rPr lang="zh-TW" altLang="en-US" dirty="0" smtClean="0"/>
              <a:t>驗證集表現的成果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4683369" cy="4838944"/>
          </a:xfrm>
        </p:spPr>
        <p:txBody>
          <a:bodyPr>
            <a:normAutofit fontScale="70000" lnSpcReduction="20000"/>
          </a:bodyPr>
          <a:lstStyle/>
          <a:p>
            <a:r>
              <a:rPr lang="en-US" altLang="zh-TW" dirty="0"/>
              <a:t>import </a:t>
            </a:r>
            <a:r>
              <a:rPr lang="en-US" altLang="zh-TW" dirty="0" err="1"/>
              <a:t>seaborn</a:t>
            </a:r>
            <a:r>
              <a:rPr lang="en-US" altLang="zh-TW" dirty="0"/>
              <a:t> as </a:t>
            </a:r>
            <a:r>
              <a:rPr lang="en-US" altLang="zh-TW" dirty="0" err="1"/>
              <a:t>sns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matrix = </a:t>
            </a:r>
            <a:r>
              <a:rPr lang="en-US" altLang="zh-TW" dirty="0" err="1"/>
              <a:t>confusion_matrix</a:t>
            </a:r>
            <a:r>
              <a:rPr lang="en-US" altLang="zh-TW" dirty="0"/>
              <a:t>(</a:t>
            </a:r>
            <a:r>
              <a:rPr lang="en-US" altLang="zh-TW" dirty="0" err="1"/>
              <a:t>testY.argmax</a:t>
            </a:r>
            <a:r>
              <a:rPr lang="en-US" altLang="zh-TW" dirty="0"/>
              <a:t>(axis=1), predIdxs2)</a:t>
            </a:r>
          </a:p>
          <a:p>
            <a:endParaRPr lang="en-US" altLang="zh-TW" dirty="0"/>
          </a:p>
          <a:p>
            <a:r>
              <a:rPr lang="en-US" altLang="zh-TW" dirty="0" err="1"/>
              <a:t>plt.figure</a:t>
            </a:r>
            <a:r>
              <a:rPr lang="en-US" altLang="zh-TW" dirty="0"/>
              <a:t>(</a:t>
            </a:r>
            <a:r>
              <a:rPr lang="en-US" altLang="zh-TW" dirty="0" err="1"/>
              <a:t>figsize</a:t>
            </a:r>
            <a:r>
              <a:rPr lang="en-US" altLang="zh-TW" dirty="0"/>
              <a:t>=(10, 10))</a:t>
            </a:r>
          </a:p>
          <a:p>
            <a:r>
              <a:rPr lang="en-US" altLang="zh-TW" dirty="0" err="1"/>
              <a:t>sns.heatmap</a:t>
            </a:r>
            <a:r>
              <a:rPr lang="en-US" altLang="zh-TW" dirty="0"/>
              <a:t>(matrix, </a:t>
            </a:r>
            <a:r>
              <a:rPr lang="en-US" altLang="zh-TW" dirty="0" err="1"/>
              <a:t>annot</a:t>
            </a:r>
            <a:r>
              <a:rPr lang="en-US" altLang="zh-TW" dirty="0"/>
              <a:t>=True, </a:t>
            </a:r>
            <a:r>
              <a:rPr lang="en-US" altLang="zh-TW" dirty="0" err="1"/>
              <a:t>cbar</a:t>
            </a:r>
            <a:r>
              <a:rPr lang="en-US" altLang="zh-TW" dirty="0"/>
              <a:t>=False, </a:t>
            </a:r>
            <a:r>
              <a:rPr lang="en-US" altLang="zh-TW" dirty="0" err="1"/>
              <a:t>cmap</a:t>
            </a:r>
            <a:r>
              <a:rPr lang="en-US" altLang="zh-TW" dirty="0"/>
              <a:t>="Blues",</a:t>
            </a:r>
          </a:p>
          <a:p>
            <a:r>
              <a:rPr lang="en-US" altLang="zh-TW" dirty="0"/>
              <a:t>            </a:t>
            </a:r>
            <a:r>
              <a:rPr lang="en-US" altLang="zh-TW" dirty="0" err="1"/>
              <a:t>xticklabels</a:t>
            </a:r>
            <a:r>
              <a:rPr lang="en-US" altLang="zh-TW" dirty="0"/>
              <a:t>=cm,</a:t>
            </a:r>
          </a:p>
          <a:p>
            <a:r>
              <a:rPr lang="en-US" altLang="zh-TW" dirty="0"/>
              <a:t>            </a:t>
            </a:r>
            <a:r>
              <a:rPr lang="en-US" altLang="zh-TW" dirty="0" err="1"/>
              <a:t>yticklabels</a:t>
            </a:r>
            <a:r>
              <a:rPr lang="en-US" altLang="zh-TW" dirty="0"/>
              <a:t>=cm)</a:t>
            </a:r>
          </a:p>
          <a:p>
            <a:r>
              <a:rPr lang="en-US" altLang="zh-TW" dirty="0" err="1"/>
              <a:t>plt.ylabel</a:t>
            </a:r>
            <a:r>
              <a:rPr lang="en-US" altLang="zh-TW" dirty="0"/>
              <a:t>('True Label')</a:t>
            </a:r>
          </a:p>
          <a:p>
            <a:r>
              <a:rPr lang="en-US" altLang="zh-TW" dirty="0" err="1"/>
              <a:t>plt.xlabel</a:t>
            </a:r>
            <a:r>
              <a:rPr lang="en-US" altLang="zh-TW" dirty="0"/>
              <a:t>('Predicted Label')</a:t>
            </a:r>
          </a:p>
          <a:p>
            <a:r>
              <a:rPr lang="en-US" altLang="zh-TW" dirty="0" err="1"/>
              <a:t>plt.title</a:t>
            </a:r>
            <a:r>
              <a:rPr lang="en-US" altLang="zh-TW" dirty="0"/>
              <a:t>('Confusion Matrix')</a:t>
            </a:r>
          </a:p>
          <a:p>
            <a:r>
              <a:rPr lang="en-US" altLang="zh-TW" dirty="0"/>
              <a:t> 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ChangeAspect="1"/>
          </p:cNvPicPr>
          <p:nvPr/>
        </p:nvPicPr>
        <p:blipFill rotWithShape="1">
          <a:blip r:embed="rId2"/>
          <a:srcRect l="3021" t="12196" r="50492" b="5566"/>
          <a:stretch/>
        </p:blipFill>
        <p:spPr>
          <a:xfrm>
            <a:off x="5679831" y="1825626"/>
            <a:ext cx="4862720" cy="483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1934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訓練和測試</a:t>
            </a:r>
            <a:r>
              <a:rPr lang="zh-TW" altLang="en-US" dirty="0" smtClean="0"/>
              <a:t>結果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結果為</a:t>
            </a:r>
            <a:r>
              <a:rPr lang="en-US" altLang="zh-TW" dirty="0" smtClean="0"/>
              <a:t>VGG16</a:t>
            </a:r>
            <a:r>
              <a:rPr lang="zh-TW" altLang="en-US" dirty="0" smtClean="0"/>
              <a:t>最佳，模型訓練準確度</a:t>
            </a:r>
            <a:r>
              <a:rPr lang="en-US" altLang="zh-TW" dirty="0" smtClean="0">
                <a:latin typeface="Arial Unicode MS"/>
              </a:rPr>
              <a:t>100</a:t>
            </a:r>
            <a:r>
              <a:rPr lang="en-US" altLang="zh-TW" dirty="0" smtClean="0">
                <a:latin typeface="Arial Unicode MS"/>
                <a:ea typeface="var(--jp-code-font-family)"/>
              </a:rPr>
              <a:t>%</a:t>
            </a:r>
            <a:r>
              <a:rPr lang="zh-TW" altLang="zh-TW" sz="2000" dirty="0" smtClean="0"/>
              <a:t> </a:t>
            </a:r>
            <a:endParaRPr lang="zh-TW" altLang="en-US" dirty="0"/>
          </a:p>
        </p:txBody>
      </p:sp>
      <p:pic>
        <p:nvPicPr>
          <p:cNvPr id="4" name="內容版面配置區 23"/>
          <p:cNvPicPr>
            <a:picLocks noChangeAspect="1"/>
          </p:cNvPicPr>
          <p:nvPr/>
        </p:nvPicPr>
        <p:blipFill rotWithShape="1">
          <a:blip r:embed="rId2"/>
          <a:srcRect l="57691" t="74729" r="31852" b="12839"/>
          <a:stretch/>
        </p:blipFill>
        <p:spPr>
          <a:xfrm>
            <a:off x="2215663" y="2721824"/>
            <a:ext cx="4160010" cy="278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871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預計完成</a:t>
            </a:r>
            <a:r>
              <a:rPr lang="zh-TW" altLang="en-US" dirty="0" smtClean="0"/>
              <a:t>目標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以卷積神經網絡</a:t>
            </a:r>
            <a:r>
              <a:rPr lang="en-US" altLang="zh-TW" dirty="0"/>
              <a:t>(Convolutional Neural Network)</a:t>
            </a:r>
            <a:r>
              <a:rPr lang="zh-TW" altLang="en-US" dirty="0"/>
              <a:t>學習</a:t>
            </a:r>
            <a:r>
              <a:rPr lang="zh-TW" altLang="en-US" dirty="0" smtClean="0"/>
              <a:t>分辨</a:t>
            </a:r>
            <a:r>
              <a:rPr lang="en-US" altLang="zh-TW" dirty="0" smtClean="0"/>
              <a:t>OK</a:t>
            </a:r>
            <a:r>
              <a:rPr lang="zh-TW" altLang="en-US" dirty="0" smtClean="0"/>
              <a:t>及</a:t>
            </a:r>
            <a:r>
              <a:rPr lang="en-US" altLang="zh-TW" dirty="0" smtClean="0"/>
              <a:t>NG</a:t>
            </a:r>
            <a:r>
              <a:rPr lang="zh-TW" altLang="en-US" dirty="0" smtClean="0"/>
              <a:t>品</a:t>
            </a:r>
            <a:endParaRPr lang="en-US" altLang="zh-TW" dirty="0" smtClean="0"/>
          </a:p>
          <a:p>
            <a:r>
              <a:rPr lang="zh-TW" altLang="en-US" dirty="0" smtClean="0"/>
              <a:t>運用</a:t>
            </a:r>
            <a:r>
              <a:rPr lang="en-US" altLang="zh-TW" dirty="0" smtClean="0"/>
              <a:t>Transfer Learning(</a:t>
            </a:r>
            <a:r>
              <a:rPr lang="zh-TW" altLang="en-US" dirty="0" smtClean="0"/>
              <a:t>遷移式學習</a:t>
            </a:r>
            <a:r>
              <a:rPr lang="en-US" altLang="zh-TW" dirty="0" smtClean="0"/>
              <a:t>)</a:t>
            </a:r>
            <a:r>
              <a:rPr lang="zh-TW" altLang="en-US" dirty="0"/>
              <a:t>，將他人訓練好的</a:t>
            </a:r>
            <a:r>
              <a:rPr lang="en-US" altLang="zh-TW" dirty="0"/>
              <a:t>(pre-trained model)</a:t>
            </a:r>
            <a:r>
              <a:rPr lang="zh-TW" altLang="en-US" dirty="0"/>
              <a:t>參數複製過來，當作我們模型</a:t>
            </a:r>
            <a:r>
              <a:rPr lang="zh-TW" altLang="en-US" dirty="0" smtClean="0"/>
              <a:t>參數</a:t>
            </a:r>
            <a:r>
              <a:rPr lang="zh-TW" altLang="en-US" dirty="0"/>
              <a:t>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80467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資料集</a:t>
            </a:r>
            <a:r>
              <a:rPr lang="zh-TW" altLang="en-US" dirty="0" smtClean="0"/>
              <a:t>來源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2916115" cy="4351338"/>
          </a:xfrm>
        </p:spPr>
        <p:txBody>
          <a:bodyPr/>
          <a:lstStyle/>
          <a:p>
            <a:r>
              <a:rPr lang="en-US" altLang="zh-TW" dirty="0" smtClean="0"/>
              <a:t>Train/test </a:t>
            </a:r>
            <a:r>
              <a:rPr lang="en-US" altLang="zh-TW" dirty="0"/>
              <a:t>data: </a:t>
            </a:r>
            <a:r>
              <a:rPr lang="en-US" altLang="zh-TW" dirty="0" smtClean="0"/>
              <a:t>360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9114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VGG16</a:t>
            </a:r>
            <a:endParaRPr lang="en-US" altLang="zh-TW" dirty="0"/>
          </a:p>
        </p:txBody>
      </p:sp>
      <p:pic>
        <p:nvPicPr>
          <p:cNvPr id="4" name="內容版面配置區 5"/>
          <p:cNvPicPr>
            <a:picLocks noChangeAspect="1"/>
          </p:cNvPicPr>
          <p:nvPr/>
        </p:nvPicPr>
        <p:blipFill rotWithShape="1">
          <a:blip r:embed="rId2"/>
          <a:srcRect l="25639" t="24521" r="20600" b="7182"/>
          <a:stretch/>
        </p:blipFill>
        <p:spPr>
          <a:xfrm>
            <a:off x="5178667" y="1825625"/>
            <a:ext cx="6417067" cy="458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730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系統分析與</a:t>
            </a:r>
            <a:r>
              <a:rPr lang="zh-TW" altLang="en-US" dirty="0" smtClean="0"/>
              <a:t>流程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494692"/>
            <a:ext cx="10515600" cy="5125916"/>
          </a:xfrm>
        </p:spPr>
        <p:txBody>
          <a:bodyPr>
            <a:normAutofit fontScale="92500" lnSpcReduction="20000"/>
          </a:bodyPr>
          <a:lstStyle/>
          <a:p>
            <a:r>
              <a:rPr lang="en-US" altLang="zh-TW" dirty="0"/>
              <a:t># import the necessary packages</a:t>
            </a:r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tensorflow.keras.preprocessing.image</a:t>
            </a:r>
            <a:r>
              <a:rPr lang="en-US" altLang="zh-TW" dirty="0"/>
              <a:t> import </a:t>
            </a:r>
            <a:r>
              <a:rPr lang="en-US" altLang="zh-TW" dirty="0" err="1"/>
              <a:t>ImageDataGenerator</a:t>
            </a:r>
            <a:endParaRPr lang="en-US" altLang="zh-TW" dirty="0"/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tensorflow.keras.applications</a:t>
            </a:r>
            <a:r>
              <a:rPr lang="en-US" altLang="zh-TW" dirty="0"/>
              <a:t> import VGG16</a:t>
            </a:r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tensorflow.keras.layers</a:t>
            </a:r>
            <a:r>
              <a:rPr lang="en-US" altLang="zh-TW" dirty="0"/>
              <a:t> import AveragePooling2D</a:t>
            </a:r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tensorflow.keras.layers</a:t>
            </a:r>
            <a:r>
              <a:rPr lang="en-US" altLang="zh-TW" dirty="0"/>
              <a:t> import Dropout</a:t>
            </a:r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tensorflow.keras.layers</a:t>
            </a:r>
            <a:r>
              <a:rPr lang="en-US" altLang="zh-TW" dirty="0"/>
              <a:t> import Flatten</a:t>
            </a:r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tensorflow.keras.layers</a:t>
            </a:r>
            <a:r>
              <a:rPr lang="en-US" altLang="zh-TW" dirty="0"/>
              <a:t> import Dense</a:t>
            </a:r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tensorflow.keras.layers</a:t>
            </a:r>
            <a:r>
              <a:rPr lang="en-US" altLang="zh-TW" dirty="0"/>
              <a:t> import Input</a:t>
            </a:r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tensorflow.keras.models</a:t>
            </a:r>
            <a:r>
              <a:rPr lang="en-US" altLang="zh-TW" dirty="0"/>
              <a:t> import Model</a:t>
            </a:r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tensorflow.keras.optimizers</a:t>
            </a:r>
            <a:r>
              <a:rPr lang="en-US" altLang="zh-TW" dirty="0"/>
              <a:t> import Adam</a:t>
            </a:r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from </a:t>
            </a:r>
            <a:r>
              <a:rPr lang="en-US" altLang="zh-TW" dirty="0" err="1"/>
              <a:t>tensorflow.keras.utils</a:t>
            </a:r>
            <a:r>
              <a:rPr lang="en-US" altLang="zh-TW" dirty="0"/>
              <a:t> import </a:t>
            </a:r>
            <a:r>
              <a:rPr lang="en-US" altLang="zh-TW" dirty="0" err="1"/>
              <a:t>to_categorical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1727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03775"/>
          </a:xfrm>
        </p:spPr>
        <p:txBody>
          <a:bodyPr>
            <a:normAutofit lnSpcReduction="10000"/>
          </a:bodyPr>
          <a:lstStyle/>
          <a:p>
            <a:r>
              <a:rPr lang="en-US" altLang="zh-TW" dirty="0"/>
              <a:t>from </a:t>
            </a:r>
            <a:r>
              <a:rPr lang="en-US" altLang="zh-TW" dirty="0" err="1"/>
              <a:t>sklearn.preprocessing</a:t>
            </a:r>
            <a:r>
              <a:rPr lang="en-US" altLang="zh-TW" dirty="0"/>
              <a:t> import </a:t>
            </a:r>
            <a:r>
              <a:rPr lang="en-US" altLang="zh-TW" dirty="0" err="1"/>
              <a:t>LabelBinarizer</a:t>
            </a:r>
            <a:endParaRPr lang="en-US" altLang="zh-TW" dirty="0"/>
          </a:p>
          <a:p>
            <a:r>
              <a:rPr lang="en-US" altLang="zh-TW" dirty="0"/>
              <a:t>from </a:t>
            </a:r>
            <a:r>
              <a:rPr lang="en-US" altLang="zh-TW" dirty="0" err="1"/>
              <a:t>sklearn.model_selection</a:t>
            </a:r>
            <a:r>
              <a:rPr lang="en-US" altLang="zh-TW" dirty="0"/>
              <a:t> import </a:t>
            </a:r>
            <a:r>
              <a:rPr lang="en-US" altLang="zh-TW" dirty="0" err="1"/>
              <a:t>train_test_split</a:t>
            </a:r>
            <a:endParaRPr lang="en-US" altLang="zh-TW" dirty="0"/>
          </a:p>
          <a:p>
            <a:r>
              <a:rPr lang="en-US" altLang="zh-TW" dirty="0"/>
              <a:t>from </a:t>
            </a:r>
            <a:r>
              <a:rPr lang="en-US" altLang="zh-TW" dirty="0" err="1"/>
              <a:t>sklearn.metrics</a:t>
            </a:r>
            <a:r>
              <a:rPr lang="en-US" altLang="zh-TW" dirty="0"/>
              <a:t> import </a:t>
            </a:r>
            <a:r>
              <a:rPr lang="en-US" altLang="zh-TW" dirty="0" err="1"/>
              <a:t>classification_report</a:t>
            </a:r>
            <a:endParaRPr lang="en-US" altLang="zh-TW" dirty="0"/>
          </a:p>
          <a:p>
            <a:r>
              <a:rPr lang="en-US" altLang="zh-TW" dirty="0"/>
              <a:t>from </a:t>
            </a:r>
            <a:r>
              <a:rPr lang="en-US" altLang="zh-TW" dirty="0" err="1"/>
              <a:t>sklearn.metrics</a:t>
            </a:r>
            <a:r>
              <a:rPr lang="en-US" altLang="zh-TW" dirty="0"/>
              <a:t> import </a:t>
            </a:r>
            <a:r>
              <a:rPr lang="en-US" altLang="zh-TW" dirty="0" err="1"/>
              <a:t>confusion_matrix</a:t>
            </a:r>
            <a:endParaRPr lang="en-US" altLang="zh-TW" dirty="0"/>
          </a:p>
          <a:p>
            <a:r>
              <a:rPr lang="en-US" altLang="zh-TW" dirty="0"/>
              <a:t>from </a:t>
            </a:r>
            <a:r>
              <a:rPr lang="en-US" altLang="zh-TW" dirty="0" err="1"/>
              <a:t>imutils</a:t>
            </a:r>
            <a:r>
              <a:rPr lang="en-US" altLang="zh-TW" dirty="0"/>
              <a:t> import paths</a:t>
            </a:r>
          </a:p>
          <a:p>
            <a:r>
              <a:rPr lang="en-US" altLang="zh-TW" dirty="0"/>
              <a:t>import </a:t>
            </a:r>
            <a:r>
              <a:rPr lang="en-US" altLang="zh-TW" dirty="0" err="1"/>
              <a:t>matplotlib.pyplot</a:t>
            </a:r>
            <a:r>
              <a:rPr lang="en-US" altLang="zh-TW" dirty="0"/>
              <a:t> as </a:t>
            </a:r>
            <a:r>
              <a:rPr lang="en-US" altLang="zh-TW" dirty="0" err="1"/>
              <a:t>plt</a:t>
            </a:r>
            <a:endParaRPr lang="en-US" altLang="zh-TW" dirty="0"/>
          </a:p>
          <a:p>
            <a:r>
              <a:rPr lang="en-US" altLang="zh-TW" dirty="0"/>
              <a:t>import </a:t>
            </a:r>
            <a:r>
              <a:rPr lang="en-US" altLang="zh-TW" dirty="0" err="1"/>
              <a:t>numpy</a:t>
            </a:r>
            <a:r>
              <a:rPr lang="en-US" altLang="zh-TW" dirty="0"/>
              <a:t> as np</a:t>
            </a:r>
          </a:p>
          <a:p>
            <a:r>
              <a:rPr lang="en-US" altLang="zh-TW" dirty="0"/>
              <a:t>import </a:t>
            </a:r>
            <a:r>
              <a:rPr lang="en-US" altLang="zh-TW" dirty="0" err="1"/>
              <a:t>argparse</a:t>
            </a:r>
            <a:endParaRPr lang="en-US" altLang="zh-TW" dirty="0"/>
          </a:p>
          <a:p>
            <a:r>
              <a:rPr lang="en-US" altLang="zh-TW" dirty="0"/>
              <a:t>import cv2</a:t>
            </a:r>
          </a:p>
          <a:p>
            <a:r>
              <a:rPr lang="en-US" altLang="zh-TW" dirty="0"/>
              <a:t>import </a:t>
            </a:r>
            <a:r>
              <a:rPr lang="en-US" altLang="zh-TW" dirty="0" err="1" smtClean="0"/>
              <a:t>os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96489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237392"/>
            <a:ext cx="10515600" cy="6356839"/>
          </a:xfrm>
        </p:spPr>
        <p:txBody>
          <a:bodyPr>
            <a:normAutofit fontScale="70000" lnSpcReduction="20000"/>
          </a:bodyPr>
          <a:lstStyle/>
          <a:p>
            <a:r>
              <a:rPr lang="en-US" altLang="zh-TW" sz="3100" dirty="0"/>
              <a:t># construct the argument parser and parse the </a:t>
            </a:r>
            <a:r>
              <a:rPr lang="en-US" altLang="zh-TW" sz="3100" dirty="0" smtClean="0"/>
              <a:t>arguments(</a:t>
            </a:r>
            <a:r>
              <a:rPr lang="zh-TW" altLang="zh-TW" sz="3100" dirty="0">
                <a:solidFill>
                  <a:srgbClr val="222222"/>
                </a:solidFill>
                <a:latin typeface="Arial Unicode MS"/>
                <a:ea typeface="inherit"/>
              </a:rPr>
              <a:t>構造參數解析器並解析參數</a:t>
            </a:r>
            <a:r>
              <a:rPr lang="zh-TW" altLang="zh-TW" sz="3100" dirty="0"/>
              <a:t> </a:t>
            </a:r>
            <a:r>
              <a:rPr lang="en-US" altLang="zh-TW" sz="3100" dirty="0" smtClean="0"/>
              <a:t>)</a:t>
            </a:r>
            <a:endParaRPr lang="en-US" altLang="zh-TW" sz="3100" dirty="0"/>
          </a:p>
          <a:p>
            <a:r>
              <a:rPr lang="en-US" altLang="zh-TW" dirty="0" err="1"/>
              <a:t>ap</a:t>
            </a:r>
            <a:r>
              <a:rPr lang="en-US" altLang="zh-TW" dirty="0"/>
              <a:t> = </a:t>
            </a:r>
            <a:r>
              <a:rPr lang="en-US" altLang="zh-TW" dirty="0" err="1"/>
              <a:t>argparse.ArgumentParser</a:t>
            </a:r>
            <a:r>
              <a:rPr lang="en-US" altLang="zh-TW" dirty="0"/>
              <a:t>()</a:t>
            </a:r>
          </a:p>
          <a:p>
            <a:r>
              <a:rPr lang="en-US" altLang="zh-TW" dirty="0" err="1"/>
              <a:t>ap.add_argument</a:t>
            </a:r>
            <a:r>
              <a:rPr lang="en-US" altLang="zh-TW" dirty="0"/>
              <a:t>("-d", "--train", required=True,</a:t>
            </a:r>
          </a:p>
          <a:p>
            <a:r>
              <a:rPr lang="en-US" altLang="zh-TW" dirty="0"/>
              <a:t>	help="path to input dataset")</a:t>
            </a:r>
          </a:p>
          <a:p>
            <a:r>
              <a:rPr lang="en-US" altLang="zh-TW" dirty="0" err="1"/>
              <a:t>ap.add_argument</a:t>
            </a:r>
            <a:r>
              <a:rPr lang="en-US" altLang="zh-TW" dirty="0"/>
              <a:t>("-t", "--test", required=True,</a:t>
            </a:r>
          </a:p>
          <a:p>
            <a:r>
              <a:rPr lang="en-US" altLang="zh-TW" dirty="0"/>
              <a:t>	help="path to input dataset")</a:t>
            </a:r>
          </a:p>
          <a:p>
            <a:endParaRPr lang="en-US" altLang="zh-TW" dirty="0"/>
          </a:p>
          <a:p>
            <a:r>
              <a:rPr lang="en-US" altLang="zh-TW" dirty="0" err="1"/>
              <a:t>ap.add_argument</a:t>
            </a:r>
            <a:r>
              <a:rPr lang="en-US" altLang="zh-TW" dirty="0"/>
              <a:t>("-m", "--model", type=</a:t>
            </a:r>
            <a:r>
              <a:rPr lang="en-US" altLang="zh-TW" dirty="0" err="1"/>
              <a:t>str</a:t>
            </a:r>
            <a:r>
              <a:rPr lang="en-US" altLang="zh-TW" dirty="0"/>
              <a:t>, default="covid19.model",</a:t>
            </a:r>
          </a:p>
          <a:p>
            <a:r>
              <a:rPr lang="en-US" altLang="zh-TW" dirty="0"/>
              <a:t>	help="path to output loss/accuracy plot")</a:t>
            </a:r>
          </a:p>
          <a:p>
            <a:endParaRPr lang="en-US" altLang="zh-TW" dirty="0"/>
          </a:p>
          <a:p>
            <a:r>
              <a:rPr lang="en-US" altLang="zh-TW" dirty="0"/>
              <a:t>import sys</a:t>
            </a:r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 err="1"/>
              <a:t>sys.argv</a:t>
            </a:r>
            <a:r>
              <a:rPr lang="en-US" altLang="zh-TW" dirty="0"/>
              <a:t>[1:] = '-d train -t test -m </a:t>
            </a:r>
            <a:r>
              <a:rPr lang="en-US" altLang="zh-TW" dirty="0" err="1"/>
              <a:t>model'.split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 </a:t>
            </a:r>
            <a:r>
              <a:rPr lang="en-US" altLang="zh-TW" dirty="0" smtClean="0"/>
              <a:t> </a:t>
            </a:r>
            <a:endParaRPr lang="en-US" altLang="zh-TW" dirty="0"/>
          </a:p>
          <a:p>
            <a:r>
              <a:rPr lang="en-US" altLang="zh-TW" dirty="0" err="1"/>
              <a:t>args</a:t>
            </a:r>
            <a:r>
              <a:rPr lang="en-US" altLang="zh-TW" dirty="0"/>
              <a:t> = </a:t>
            </a:r>
            <a:r>
              <a:rPr lang="en-US" altLang="zh-TW" dirty="0" err="1"/>
              <a:t>vars</a:t>
            </a:r>
            <a:r>
              <a:rPr lang="en-US" altLang="zh-TW" dirty="0"/>
              <a:t>(</a:t>
            </a:r>
            <a:r>
              <a:rPr lang="en-US" altLang="zh-TW" dirty="0" err="1"/>
              <a:t>ap.parse_args</a:t>
            </a:r>
            <a:r>
              <a:rPr lang="en-US" altLang="zh-TW" dirty="0"/>
              <a:t>())</a:t>
            </a:r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# ## Where AM I </a:t>
            </a:r>
            <a:r>
              <a:rPr lang="zh-TW" altLang="en-US" dirty="0"/>
              <a:t>資料讀入及前處理</a:t>
            </a:r>
          </a:p>
        </p:txBody>
      </p:sp>
      <p:pic>
        <p:nvPicPr>
          <p:cNvPr id="5" name="內容版面配置區 4"/>
          <p:cNvPicPr>
            <a:picLocks noChangeAspect="1"/>
          </p:cNvPicPr>
          <p:nvPr/>
        </p:nvPicPr>
        <p:blipFill rotWithShape="1">
          <a:blip r:embed="rId2"/>
          <a:srcRect l="57918" t="13005" r="7189" b="76690"/>
          <a:stretch/>
        </p:blipFill>
        <p:spPr>
          <a:xfrm>
            <a:off x="6038432" y="5196254"/>
            <a:ext cx="5768967" cy="95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62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246184"/>
            <a:ext cx="10515600" cy="6444761"/>
          </a:xfrm>
        </p:spPr>
        <p:txBody>
          <a:bodyPr>
            <a:normAutofit fontScale="55000" lnSpcReduction="20000"/>
          </a:bodyPr>
          <a:lstStyle/>
          <a:p>
            <a:r>
              <a:rPr lang="en-US" altLang="zh-TW" dirty="0"/>
              <a:t># grab the list of images in our dataset directory, then initialize</a:t>
            </a:r>
          </a:p>
          <a:p>
            <a:r>
              <a:rPr lang="en-US" altLang="zh-TW" dirty="0"/>
              <a:t># the list of data (i.e., images) and class images</a:t>
            </a:r>
          </a:p>
          <a:p>
            <a:r>
              <a:rPr lang="en-US" altLang="zh-TW" dirty="0"/>
              <a:t>print("[INFO] loading images...")</a:t>
            </a:r>
          </a:p>
          <a:p>
            <a:r>
              <a:rPr lang="en-US" altLang="zh-TW" dirty="0" err="1"/>
              <a:t>imagePaths</a:t>
            </a:r>
            <a:r>
              <a:rPr lang="en-US" altLang="zh-TW" dirty="0"/>
              <a:t> = list(</a:t>
            </a:r>
            <a:r>
              <a:rPr lang="en-US" altLang="zh-TW" dirty="0" err="1"/>
              <a:t>paths.list_images</a:t>
            </a:r>
            <a:r>
              <a:rPr lang="en-US" altLang="zh-TW" dirty="0"/>
              <a:t>(</a:t>
            </a:r>
            <a:r>
              <a:rPr lang="en-US" altLang="zh-TW" dirty="0" err="1"/>
              <a:t>args</a:t>
            </a:r>
            <a:r>
              <a:rPr lang="en-US" altLang="zh-TW" dirty="0"/>
              <a:t>["train"]))</a:t>
            </a:r>
          </a:p>
          <a:p>
            <a:r>
              <a:rPr lang="en-US" altLang="zh-TW" dirty="0"/>
              <a:t>data = []</a:t>
            </a:r>
          </a:p>
          <a:p>
            <a:r>
              <a:rPr lang="en-US" altLang="zh-TW" dirty="0"/>
              <a:t>labels = </a:t>
            </a:r>
            <a:r>
              <a:rPr lang="en-US" altLang="zh-TW" dirty="0" smtClean="0"/>
              <a:t>[]</a:t>
            </a:r>
            <a:r>
              <a:rPr lang="zh-TW" altLang="en-US" dirty="0" smtClean="0"/>
              <a:t> </a:t>
            </a:r>
            <a:r>
              <a:rPr lang="en-US" altLang="zh-TW" dirty="0" smtClean="0"/>
              <a:t>(</a:t>
            </a:r>
            <a:r>
              <a:rPr lang="zh-TW" altLang="en-US" dirty="0" smtClean="0"/>
              <a:t>驗證集</a:t>
            </a:r>
            <a:r>
              <a:rPr lang="en-US" altLang="zh-TW" dirty="0" smtClean="0"/>
              <a:t>)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# loop over the image paths</a:t>
            </a:r>
          </a:p>
          <a:p>
            <a:r>
              <a:rPr lang="en-US" altLang="zh-TW" dirty="0"/>
              <a:t>for </a:t>
            </a:r>
            <a:r>
              <a:rPr lang="en-US" altLang="zh-TW" dirty="0" err="1"/>
              <a:t>imagePath</a:t>
            </a:r>
            <a:r>
              <a:rPr lang="en-US" altLang="zh-TW" dirty="0"/>
              <a:t> in </a:t>
            </a:r>
            <a:r>
              <a:rPr lang="en-US" altLang="zh-TW" dirty="0" err="1"/>
              <a:t>imagePaths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	# extract the class label from the filename</a:t>
            </a:r>
          </a:p>
          <a:p>
            <a:r>
              <a:rPr lang="en-US" altLang="zh-TW" dirty="0"/>
              <a:t>	label = </a:t>
            </a:r>
            <a:r>
              <a:rPr lang="en-US" altLang="zh-TW" dirty="0" err="1"/>
              <a:t>imagePath.split</a:t>
            </a:r>
            <a:r>
              <a:rPr lang="en-US" altLang="zh-TW" dirty="0"/>
              <a:t>(</a:t>
            </a:r>
            <a:r>
              <a:rPr lang="en-US" altLang="zh-TW" dirty="0" err="1"/>
              <a:t>os.path.sep</a:t>
            </a:r>
            <a:r>
              <a:rPr lang="en-US" altLang="zh-TW" dirty="0"/>
              <a:t>)[-2]</a:t>
            </a:r>
          </a:p>
          <a:p>
            <a:endParaRPr lang="en-US" altLang="zh-TW" dirty="0"/>
          </a:p>
          <a:p>
            <a:r>
              <a:rPr lang="en-US" altLang="zh-TW" dirty="0"/>
              <a:t>	# load the image, swap color channels, and resize it to be a fixed</a:t>
            </a:r>
          </a:p>
          <a:p>
            <a:r>
              <a:rPr lang="en-US" altLang="zh-TW" dirty="0"/>
              <a:t>	# 224x224 pixels while ignoring aspect ratio</a:t>
            </a:r>
          </a:p>
          <a:p>
            <a:r>
              <a:rPr lang="en-US" altLang="zh-TW" dirty="0"/>
              <a:t>	image = cv2.imread(</a:t>
            </a:r>
            <a:r>
              <a:rPr lang="en-US" altLang="zh-TW" dirty="0" err="1"/>
              <a:t>imagePath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	image = cv2.cvtColor(image, cv2.COLOR_BGR2RGB)</a:t>
            </a:r>
          </a:p>
          <a:p>
            <a:r>
              <a:rPr lang="en-US" altLang="zh-TW" dirty="0"/>
              <a:t>	image = cv2.resize(image, (224, 224))</a:t>
            </a:r>
          </a:p>
          <a:p>
            <a:endParaRPr lang="en-US" altLang="zh-TW" dirty="0"/>
          </a:p>
          <a:p>
            <a:r>
              <a:rPr lang="en-US" altLang="zh-TW" dirty="0"/>
              <a:t>	# update the data and labels lists, respectively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data.append</a:t>
            </a:r>
            <a:r>
              <a:rPr lang="en-US" altLang="zh-TW" dirty="0"/>
              <a:t>(image)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labels.append</a:t>
            </a:r>
            <a:r>
              <a:rPr lang="en-US" altLang="zh-TW" dirty="0"/>
              <a:t>(label) </a:t>
            </a:r>
            <a:endParaRPr lang="zh-TW" altLang="en-US" dirty="0"/>
          </a:p>
        </p:txBody>
      </p:sp>
      <p:pic>
        <p:nvPicPr>
          <p:cNvPr id="4" name="內容版面配置區 6"/>
          <p:cNvPicPr>
            <a:picLocks noChangeAspect="1"/>
          </p:cNvPicPr>
          <p:nvPr/>
        </p:nvPicPr>
        <p:blipFill rotWithShape="1">
          <a:blip r:embed="rId2"/>
          <a:srcRect l="58032" t="13005" r="369" b="56282"/>
          <a:stretch/>
        </p:blipFill>
        <p:spPr>
          <a:xfrm>
            <a:off x="5596998" y="694593"/>
            <a:ext cx="6393625" cy="2655277"/>
          </a:xfrm>
          <a:prstGeom prst="rect">
            <a:avLst/>
          </a:prstGeom>
        </p:spPr>
      </p:pic>
      <p:cxnSp>
        <p:nvCxnSpPr>
          <p:cNvPr id="6" name="直線單箭頭接點 5"/>
          <p:cNvCxnSpPr/>
          <p:nvPr/>
        </p:nvCxnSpPr>
        <p:spPr>
          <a:xfrm>
            <a:off x="4492869" y="1354015"/>
            <a:ext cx="1002323" cy="1222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/>
          <p:cNvCxnSpPr/>
          <p:nvPr/>
        </p:nvCxnSpPr>
        <p:spPr>
          <a:xfrm flipV="1">
            <a:off x="4994030" y="2892669"/>
            <a:ext cx="501162" cy="298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/>
          <p:cNvCxnSpPr/>
          <p:nvPr/>
        </p:nvCxnSpPr>
        <p:spPr>
          <a:xfrm flipV="1">
            <a:off x="3499338" y="3191608"/>
            <a:ext cx="1995854" cy="2892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780691" y="5969977"/>
            <a:ext cx="2479431" cy="316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每個</a:t>
            </a:r>
            <a:r>
              <a:rPr lang="en-US" altLang="zh-TW" dirty="0" smtClean="0"/>
              <a:t>image</a:t>
            </a:r>
            <a:r>
              <a:rPr lang="zh-TW" altLang="en-US" dirty="0" smtClean="0"/>
              <a:t>都有</a:t>
            </a:r>
            <a:r>
              <a:rPr lang="en-US" altLang="zh-TW" dirty="0" smtClean="0"/>
              <a:t>file</a:t>
            </a:r>
            <a:r>
              <a:rPr lang="zh-TW" altLang="en-US" dirty="0" smtClean="0"/>
              <a:t>編號</a:t>
            </a:r>
            <a:endParaRPr lang="zh-TW" altLang="en-US" dirty="0"/>
          </a:p>
        </p:txBody>
      </p:sp>
      <p:cxnSp>
        <p:nvCxnSpPr>
          <p:cNvPr id="13" name="直線單箭頭接點 12"/>
          <p:cNvCxnSpPr/>
          <p:nvPr/>
        </p:nvCxnSpPr>
        <p:spPr>
          <a:xfrm flipV="1">
            <a:off x="2215662" y="2303586"/>
            <a:ext cx="3279530" cy="272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2999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27240</TotalTime>
  <Words>1082</Words>
  <Application>Microsoft Office PowerPoint</Application>
  <PresentationFormat>寬螢幕</PresentationFormat>
  <Paragraphs>283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2" baseType="lpstr">
      <vt:lpstr>Arial Unicode MS</vt:lpstr>
      <vt:lpstr>inherit</vt:lpstr>
      <vt:lpstr>var(--jp-code-font-family)</vt:lpstr>
      <vt:lpstr>新細明體</vt:lpstr>
      <vt:lpstr>Arial</vt:lpstr>
      <vt:lpstr>Calibri</vt:lpstr>
      <vt:lpstr>Calibri Light</vt:lpstr>
      <vt:lpstr>Office 佈景主題</vt:lpstr>
      <vt:lpstr>MAS標籤辨識</vt:lpstr>
      <vt:lpstr>背景介紹</vt:lpstr>
      <vt:lpstr>預計完成目標</vt:lpstr>
      <vt:lpstr>資料集來源</vt:lpstr>
      <vt:lpstr>模型</vt:lpstr>
      <vt:lpstr>系統分析與流程</vt:lpstr>
      <vt:lpstr>PowerPoint 簡報</vt:lpstr>
      <vt:lpstr>PowerPoint 簡報</vt:lpstr>
      <vt:lpstr>PowerPoint 簡報</vt:lpstr>
      <vt:lpstr>PowerPoint 簡報</vt:lpstr>
      <vt:lpstr>PowerPoint 簡報</vt:lpstr>
      <vt:lpstr>切資料</vt:lpstr>
      <vt:lpstr>PowerPoint 簡報</vt:lpstr>
      <vt:lpstr>PowerPoint 簡報</vt:lpstr>
      <vt:lpstr>PowerPoint 簡報</vt:lpstr>
      <vt:lpstr>訓練模型並儲存檔案</vt:lpstr>
      <vt:lpstr>PowerPoint 簡報</vt:lpstr>
      <vt:lpstr>PowerPoint 簡報</vt:lpstr>
      <vt:lpstr>PowerPoint 簡報</vt:lpstr>
      <vt:lpstr>Label Check</vt:lpstr>
      <vt:lpstr>PowerPoint 簡報</vt:lpstr>
      <vt:lpstr>PowerPoint 簡報</vt:lpstr>
      <vt:lpstr>混淆矩陣-驗證集表現的成果</vt:lpstr>
      <vt:lpstr>訓練和測試結果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Kaggle狗分辨</dc:title>
  <dc:creator>Philip Lin</dc:creator>
  <cp:lastModifiedBy>Philip Lin</cp:lastModifiedBy>
  <cp:revision>63</cp:revision>
  <dcterms:created xsi:type="dcterms:W3CDTF">2020-09-16T08:47:21Z</dcterms:created>
  <dcterms:modified xsi:type="dcterms:W3CDTF">2020-11-10T08:53:42Z</dcterms:modified>
</cp:coreProperties>
</file>

<file path=docProps/thumbnail.jpeg>
</file>